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4"/>
  </p:sldMasterIdLst>
  <p:notesMasterIdLst>
    <p:notesMasterId r:id="rId32"/>
  </p:notesMasterIdLst>
  <p:handoutMasterIdLst>
    <p:handoutMasterId r:id="rId33"/>
  </p:handoutMasterIdLst>
  <p:sldIdLst>
    <p:sldId id="28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85" r:id="rId19"/>
    <p:sldId id="272" r:id="rId20"/>
    <p:sldId id="273" r:id="rId21"/>
    <p:sldId id="274" r:id="rId22"/>
    <p:sldId id="275" r:id="rId23"/>
    <p:sldId id="276" r:id="rId24"/>
    <p:sldId id="277" r:id="rId25"/>
    <p:sldId id="278" r:id="rId26"/>
    <p:sldId id="279" r:id="rId27"/>
    <p:sldId id="280" r:id="rId28"/>
    <p:sldId id="281" r:id="rId29"/>
    <p:sldId id="282" r:id="rId30"/>
    <p:sldId id="286" r:id="rId31"/>
  </p:sldIdLst>
  <p:sldSz cx="9144000" cy="5715000" type="screen16x10"/>
  <p:notesSz cx="6858000" cy="9144000"/>
  <p:custDataLst>
    <p:tags r:id="rId34"/>
  </p:custDataLst>
  <p:defaultTextStyle>
    <a:defPPr>
      <a:defRPr lang="en-US"/>
    </a:defPPr>
    <a:lvl1pPr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80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frameSlides="1"/>
  <p:clrMru>
    <a:srgbClr val="00A5DF"/>
    <a:srgbClr val="53565A"/>
    <a:srgbClr val="66696D"/>
    <a:srgbClr val="D9D9D6"/>
    <a:srgbClr val="75787B"/>
    <a:srgbClr val="FFA300"/>
    <a:srgbClr val="F8485E"/>
    <a:srgbClr val="7F35B2"/>
    <a:srgbClr val="93C90E"/>
    <a:srgbClr val="009CA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16" autoAdjust="0"/>
    <p:restoredTop sz="86894" autoAdjust="0"/>
  </p:normalViewPr>
  <p:slideViewPr>
    <p:cSldViewPr snapToGrid="0" showGuides="1">
      <p:cViewPr varScale="1">
        <p:scale>
          <a:sx n="77" d="100"/>
          <a:sy n="77" d="100"/>
        </p:scale>
        <p:origin x="1302" y="66"/>
      </p:cViewPr>
      <p:guideLst>
        <p:guide orient="horz" pos="180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gs" Target="tags/tag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713232" fontAlgn="auto">
              <a:spcBef>
                <a:spcPts val="0"/>
              </a:spcBef>
              <a:spcAft>
                <a:spcPts val="0"/>
              </a:spcAft>
              <a:defRPr sz="1200" dirty="0">
                <a:latin typeface="Arial" panose="020B0604020202020204" pitchFamily="34" charset="0"/>
                <a:ea typeface="+mn-ea"/>
                <a:cs typeface="+mn-cs"/>
              </a:defRPr>
            </a:lvl1pPr>
          </a:lstStyle>
          <a:p>
            <a:pPr>
              <a:defRPr/>
            </a:pPr>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713232" fontAlgn="auto">
              <a:spcBef>
                <a:spcPts val="0"/>
              </a:spcBef>
              <a:spcAft>
                <a:spcPts val="0"/>
              </a:spcAft>
              <a:defRPr sz="1200" smtClean="0">
                <a:latin typeface="Arial" panose="020B0604020202020204" pitchFamily="34" charset="0"/>
                <a:ea typeface="+mn-ea"/>
                <a:cs typeface="+mn-cs"/>
              </a:defRPr>
            </a:lvl1pPr>
          </a:lstStyle>
          <a:p>
            <a:pPr>
              <a:defRPr/>
            </a:pPr>
            <a:fld id="{B58B9263-CBEC-CC46-AE02-7CB8C086E88E}" type="datetimeFigureOut">
              <a:rPr lang="en-US"/>
              <a:pPr>
                <a:defRPr/>
              </a:pPr>
              <a:t>09/16/2016</a:t>
            </a:fld>
            <a:endParaRPr lang="en-GB"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713232" fontAlgn="auto">
              <a:spcBef>
                <a:spcPts val="0"/>
              </a:spcBef>
              <a:spcAft>
                <a:spcPts val="0"/>
              </a:spcAft>
              <a:defRPr sz="1200" dirty="0">
                <a:latin typeface="Arial" panose="020B0604020202020204" pitchFamily="34" charset="0"/>
                <a:ea typeface="+mn-ea"/>
                <a:cs typeface="+mn-cs"/>
              </a:defRPr>
            </a:lvl1pPr>
          </a:lstStyle>
          <a:p>
            <a:pPr>
              <a:defRPr/>
            </a:pPr>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713232" fontAlgn="auto">
              <a:spcBef>
                <a:spcPts val="0"/>
              </a:spcBef>
              <a:spcAft>
                <a:spcPts val="0"/>
              </a:spcAft>
              <a:defRPr sz="1200" smtClean="0">
                <a:latin typeface="Arial" panose="020B0604020202020204" pitchFamily="34" charset="0"/>
                <a:ea typeface="+mn-ea"/>
                <a:cs typeface="+mn-cs"/>
              </a:defRPr>
            </a:lvl1pPr>
          </a:lstStyle>
          <a:p>
            <a:pPr>
              <a:defRPr/>
            </a:pPr>
            <a:fld id="{AB7EA68F-BF03-8546-AAE4-658FC495C2D2}" type="slidenum">
              <a:rPr lang="en-GB"/>
              <a:pPr>
                <a:defRPr/>
              </a:pPr>
              <a:t>‹#›</a:t>
            </a:fld>
            <a:endParaRPr lang="en-GB" dirty="0"/>
          </a:p>
        </p:txBody>
      </p:sp>
    </p:spTree>
    <p:extLst>
      <p:ext uri="{BB962C8B-B14F-4D97-AF65-F5344CB8AC3E}">
        <p14:creationId xmlns:p14="http://schemas.microsoft.com/office/powerpoint/2010/main" val="287455967"/>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3.png>
</file>

<file path=ppt/media/image14.png>
</file>

<file path=ppt/media/image15.png>
</file>

<file path=ppt/media/image16.png>
</file>

<file path=ppt/media/image3.jp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713232" fontAlgn="auto">
              <a:spcBef>
                <a:spcPts val="0"/>
              </a:spcBef>
              <a:spcAft>
                <a:spcPts val="0"/>
              </a:spcAft>
              <a:defRPr sz="1200" dirty="0">
                <a:latin typeface="Arial" panose="020B0604020202020204" pitchFamily="34" charset="0"/>
                <a:ea typeface="+mn-ea"/>
                <a:cs typeface="+mn-cs"/>
              </a:defRPr>
            </a:lvl1pPr>
          </a:lstStyle>
          <a:p>
            <a:pPr>
              <a:defRPr/>
            </a:pPr>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713232" fontAlgn="auto">
              <a:spcBef>
                <a:spcPts val="0"/>
              </a:spcBef>
              <a:spcAft>
                <a:spcPts val="0"/>
              </a:spcAft>
              <a:defRPr sz="1200" smtClean="0">
                <a:latin typeface="Arial" panose="020B0604020202020204" pitchFamily="34" charset="0"/>
                <a:ea typeface="+mn-ea"/>
                <a:cs typeface="+mn-cs"/>
              </a:defRPr>
            </a:lvl1pPr>
          </a:lstStyle>
          <a:p>
            <a:pPr>
              <a:defRPr/>
            </a:pPr>
            <a:fld id="{988EE442-B694-804A-A669-ECEE80EDC3D5}" type="datetimeFigureOut">
              <a:rPr lang="en-US"/>
              <a:pPr>
                <a:defRPr/>
              </a:pPr>
              <a:t>09/16/2016</a:t>
            </a:fld>
            <a:endParaRPr lang="en-GB" dirty="0"/>
          </a:p>
        </p:txBody>
      </p:sp>
      <p:sp>
        <p:nvSpPr>
          <p:cNvPr id="4" name="Slide Image Placeholder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pPr lvl="0"/>
            <a:endParaRPr lang="en-GB"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noProof="0" dirty="0" smtClean="0"/>
              <a:t>Click to edit Master text styles</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GB" noProof="0"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713232" fontAlgn="auto">
              <a:spcBef>
                <a:spcPts val="0"/>
              </a:spcBef>
              <a:spcAft>
                <a:spcPts val="0"/>
              </a:spcAft>
              <a:defRPr sz="1200" dirty="0">
                <a:latin typeface="Arial" panose="020B0604020202020204" pitchFamily="34" charset="0"/>
                <a:ea typeface="+mn-ea"/>
                <a:cs typeface="+mn-cs"/>
              </a:defRPr>
            </a:lvl1pPr>
          </a:lstStyle>
          <a:p>
            <a:pPr>
              <a:defRPr/>
            </a:pPr>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713232" fontAlgn="auto">
              <a:spcBef>
                <a:spcPts val="0"/>
              </a:spcBef>
              <a:spcAft>
                <a:spcPts val="0"/>
              </a:spcAft>
              <a:defRPr sz="1200" smtClean="0">
                <a:latin typeface="Arial" panose="020B0604020202020204" pitchFamily="34" charset="0"/>
                <a:ea typeface="+mn-ea"/>
                <a:cs typeface="+mn-cs"/>
              </a:defRPr>
            </a:lvl1pPr>
          </a:lstStyle>
          <a:p>
            <a:pPr>
              <a:defRPr/>
            </a:pPr>
            <a:fld id="{E3C4E0DA-1609-5544-A08D-70E9E2F5ED32}" type="slidenum">
              <a:rPr lang="en-GB"/>
              <a:pPr>
                <a:defRPr/>
              </a:pPr>
              <a:t>‹#›</a:t>
            </a:fld>
            <a:endParaRPr lang="en-GB" dirty="0"/>
          </a:p>
        </p:txBody>
      </p:sp>
    </p:spTree>
    <p:extLst>
      <p:ext uri="{BB962C8B-B14F-4D97-AF65-F5344CB8AC3E}">
        <p14:creationId xmlns:p14="http://schemas.microsoft.com/office/powerpoint/2010/main" val="2123900540"/>
      </p:ext>
    </p:extLst>
  </p:cSld>
  <p:clrMap bg1="lt1" tx1="dk1" bg2="lt2" tx2="dk2" accent1="accent1" accent2="accent2" accent3="accent3" accent4="accent4" accent5="accent5" accent6="accent6" hlink="hlink" folHlink="folHlink"/>
  <p:hf hdr="0" ftr="0" dt="0"/>
  <p:notesStyle>
    <a:lvl1pPr algn="l" defTabSz="457200" rtl="0" fontAlgn="base">
      <a:spcBef>
        <a:spcPct val="30000"/>
      </a:spcBef>
      <a:spcAft>
        <a:spcPct val="0"/>
      </a:spcAft>
      <a:defRPr sz="1200" kern="1200">
        <a:solidFill>
          <a:schemeClr val="tx1"/>
        </a:solidFill>
        <a:latin typeface="Arial" panose="020B0604020202020204" pitchFamily="34" charset="0"/>
        <a:ea typeface="ＭＳ Ｐゴシック" charset="0"/>
        <a:cs typeface="ＭＳ Ｐゴシック" charset="0"/>
      </a:defRPr>
    </a:lvl1pPr>
    <a:lvl2pPr marL="457200" algn="l" defTabSz="457200" rtl="0" fontAlgn="base">
      <a:spcBef>
        <a:spcPct val="30000"/>
      </a:spcBef>
      <a:spcAft>
        <a:spcPct val="0"/>
      </a:spcAft>
      <a:defRPr sz="1200" kern="1200">
        <a:solidFill>
          <a:schemeClr val="tx1"/>
        </a:solidFill>
        <a:latin typeface="Arial" panose="020B0604020202020204" pitchFamily="34" charset="0"/>
        <a:ea typeface="ＭＳ Ｐゴシック" charset="0"/>
        <a:cs typeface="+mn-cs"/>
      </a:defRPr>
    </a:lvl2pPr>
    <a:lvl3pPr marL="914400" algn="l" defTabSz="457200" rtl="0" fontAlgn="base">
      <a:spcBef>
        <a:spcPct val="30000"/>
      </a:spcBef>
      <a:spcAft>
        <a:spcPct val="0"/>
      </a:spcAft>
      <a:defRPr sz="1200" kern="1200">
        <a:solidFill>
          <a:schemeClr val="tx1"/>
        </a:solidFill>
        <a:latin typeface="Arial" panose="020B0604020202020204" pitchFamily="34" charset="0"/>
        <a:ea typeface="ＭＳ Ｐゴシック" charset="0"/>
        <a:cs typeface="+mn-cs"/>
      </a:defRPr>
    </a:lvl3pPr>
    <a:lvl4pPr marL="1371600" algn="l" defTabSz="457200" rtl="0" fontAlgn="base">
      <a:spcBef>
        <a:spcPct val="30000"/>
      </a:spcBef>
      <a:spcAft>
        <a:spcPct val="0"/>
      </a:spcAft>
      <a:defRPr sz="1200" kern="1200">
        <a:solidFill>
          <a:schemeClr val="tx1"/>
        </a:solidFill>
        <a:latin typeface="Arial" panose="020B0604020202020204" pitchFamily="34" charset="0"/>
        <a:ea typeface="ＭＳ Ｐゴシック" charset="0"/>
        <a:cs typeface="+mn-cs"/>
      </a:defRPr>
    </a:lvl4pPr>
    <a:lvl5pPr marL="1828800" algn="l" defTabSz="457200" rtl="0" fontAlgn="base">
      <a:spcBef>
        <a:spcPct val="30000"/>
      </a:spcBef>
      <a:spcAft>
        <a:spcPct val="0"/>
      </a:spcAft>
      <a:defRPr sz="1200" kern="1200">
        <a:solidFill>
          <a:schemeClr val="tx1"/>
        </a:solidFill>
        <a:latin typeface="Arial" panose="020B0604020202020204" pitchFamily="34"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ＭＳ Ｐゴシック" charset="0"/>
                <a:cs typeface="ＭＳ Ｐゴシック" charset="0"/>
              </a:rPr>
              <a:t>Today, with the increasing requirements on utilities to track and report outages accurately, OMS is a critical analysis tool. Functions that an OMS may support include accurate time stamping of outages and restoration by customer, crew tracking, predicting of outage causes, generating information of interest to customers, and creating call-back lists and reports for management and regulatory reasons.</a:t>
            </a:r>
          </a:p>
          <a:p>
            <a:r>
              <a:rPr lang="en-US" sz="1200" b="1" i="0" kern="1200" dirty="0" smtClean="0">
                <a:solidFill>
                  <a:schemeClr val="tx1"/>
                </a:solidFill>
                <a:effectLst/>
                <a:latin typeface="Arial" panose="020B0604020202020204" pitchFamily="34" charset="0"/>
                <a:ea typeface="ＭＳ Ｐゴシック" charset="0"/>
                <a:cs typeface="ＭＳ Ｐゴシック" charset="0"/>
              </a:rPr>
              <a:t>System Average Interruption Frequency Index</a:t>
            </a:r>
            <a:r>
              <a:rPr lang="en-US" sz="1200" b="0" i="0" kern="1200" dirty="0" smtClean="0">
                <a:solidFill>
                  <a:schemeClr val="tx1"/>
                </a:solidFill>
                <a:effectLst/>
                <a:latin typeface="Arial" panose="020B0604020202020204" pitchFamily="34" charset="0"/>
                <a:ea typeface="ＭＳ Ｐゴシック" charset="0"/>
                <a:cs typeface="ＭＳ Ｐゴシック" charset="0"/>
              </a:rPr>
              <a:t> (</a:t>
            </a:r>
            <a:r>
              <a:rPr lang="en-US" sz="1200" b="1" i="0" kern="1200" dirty="0" smtClean="0">
                <a:solidFill>
                  <a:schemeClr val="tx1"/>
                </a:solidFill>
                <a:effectLst/>
                <a:latin typeface="Arial" panose="020B0604020202020204" pitchFamily="34" charset="0"/>
                <a:ea typeface="ＭＳ Ｐゴシック" charset="0"/>
                <a:cs typeface="ＭＳ Ｐゴシック" charset="0"/>
              </a:rPr>
              <a:t>SAIFI</a:t>
            </a:r>
            <a:r>
              <a:rPr lang="en-US" sz="1200" b="0" i="0" kern="1200" dirty="0" smtClean="0">
                <a:solidFill>
                  <a:schemeClr val="tx1"/>
                </a:solidFill>
                <a:effectLst/>
                <a:latin typeface="Arial" panose="020B0604020202020204" pitchFamily="34" charset="0"/>
                <a:ea typeface="ＭＳ Ｐゴシック" charset="0"/>
                <a:cs typeface="ＭＳ Ｐゴシック" charset="0"/>
              </a:rPr>
              <a:t>)</a:t>
            </a:r>
          </a:p>
          <a:p>
            <a:r>
              <a:rPr lang="en-US" sz="1200" b="1" i="0" kern="1200" dirty="0" smtClean="0">
                <a:solidFill>
                  <a:schemeClr val="tx1"/>
                </a:solidFill>
                <a:effectLst/>
                <a:latin typeface="Arial" panose="020B0604020202020204" pitchFamily="34" charset="0"/>
                <a:ea typeface="ＭＳ Ｐゴシック" charset="0"/>
                <a:cs typeface="ＭＳ Ｐゴシック" charset="0"/>
              </a:rPr>
              <a:t>System Average Interruption Duration Index</a:t>
            </a:r>
            <a:r>
              <a:rPr lang="en-US" sz="1200" b="0" i="0" kern="1200" dirty="0" smtClean="0">
                <a:solidFill>
                  <a:schemeClr val="tx1"/>
                </a:solidFill>
                <a:effectLst/>
                <a:latin typeface="Arial" panose="020B0604020202020204" pitchFamily="34" charset="0"/>
                <a:ea typeface="ＭＳ Ｐゴシック" charset="0"/>
                <a:cs typeface="ＭＳ Ｐゴシック" charset="0"/>
              </a:rPr>
              <a:t> (</a:t>
            </a:r>
            <a:r>
              <a:rPr lang="en-US" sz="1200" b="1" i="0" kern="1200" dirty="0" smtClean="0">
                <a:solidFill>
                  <a:schemeClr val="tx1"/>
                </a:solidFill>
                <a:effectLst/>
                <a:latin typeface="Arial" panose="020B0604020202020204" pitchFamily="34" charset="0"/>
                <a:ea typeface="ＭＳ Ｐゴシック" charset="0"/>
                <a:cs typeface="ＭＳ Ｐゴシック" charset="0"/>
              </a:rPr>
              <a:t>SAIDI</a:t>
            </a:r>
            <a:r>
              <a:rPr lang="en-US" sz="1200" b="0" i="0" kern="1200" dirty="0" smtClean="0">
                <a:solidFill>
                  <a:schemeClr val="tx1"/>
                </a:solidFill>
                <a:effectLst/>
                <a:latin typeface="Arial" panose="020B0604020202020204" pitchFamily="34" charset="0"/>
                <a:ea typeface="ＭＳ Ｐゴシック" charset="0"/>
                <a:cs typeface="ＭＳ Ｐゴシック" charset="0"/>
              </a:rPr>
              <a:t>)</a:t>
            </a:r>
          </a:p>
          <a:p>
            <a:endParaRPr lang="en-US" sz="1200" b="0" i="0" kern="1200" dirty="0" smtClean="0">
              <a:solidFill>
                <a:schemeClr val="tx1"/>
              </a:solidFill>
              <a:effectLst/>
              <a:latin typeface="Arial" panose="020B0604020202020204" pitchFamily="34" charset="0"/>
              <a:ea typeface="ＭＳ Ｐゴシック" charset="0"/>
            </a:endParaRPr>
          </a:p>
          <a:p>
            <a:endParaRPr lang="en-US" dirty="0"/>
          </a:p>
        </p:txBody>
      </p:sp>
      <p:sp>
        <p:nvSpPr>
          <p:cNvPr id="4" name="Slide Number Placeholder 3"/>
          <p:cNvSpPr>
            <a:spLocks noGrp="1"/>
          </p:cNvSpPr>
          <p:nvPr>
            <p:ph type="sldNum" sz="quarter" idx="10"/>
          </p:nvPr>
        </p:nvSpPr>
        <p:spPr/>
        <p:txBody>
          <a:bodyPr/>
          <a:lstStyle/>
          <a:p>
            <a:pPr>
              <a:defRPr/>
            </a:pPr>
            <a:fld id="{E3C4E0DA-1609-5544-A08D-70E9E2F5ED32}" type="slidenum">
              <a:rPr lang="en-GB" smtClean="0"/>
              <a:pPr>
                <a:defRPr/>
              </a:pPr>
              <a:t>4</a:t>
            </a:fld>
            <a:endParaRPr lang="en-GB" dirty="0"/>
          </a:p>
        </p:txBody>
      </p:sp>
    </p:spTree>
    <p:extLst>
      <p:ext uri="{BB962C8B-B14F-4D97-AF65-F5344CB8AC3E}">
        <p14:creationId xmlns:p14="http://schemas.microsoft.com/office/powerpoint/2010/main" val="22786689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3C4E0DA-1609-5544-A08D-70E9E2F5ED32}" type="slidenum">
              <a:rPr lang="en-GB" smtClean="0"/>
              <a:pPr>
                <a:defRPr/>
              </a:pPr>
              <a:t>9</a:t>
            </a:fld>
            <a:endParaRPr lang="en-GB" dirty="0"/>
          </a:p>
        </p:txBody>
      </p:sp>
    </p:spTree>
    <p:extLst>
      <p:ext uri="{BB962C8B-B14F-4D97-AF65-F5344CB8AC3E}">
        <p14:creationId xmlns:p14="http://schemas.microsoft.com/office/powerpoint/2010/main" val="40172220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3C4E0DA-1609-5544-A08D-70E9E2F5ED32}" type="slidenum">
              <a:rPr lang="en-GB" smtClean="0"/>
              <a:pPr>
                <a:defRPr/>
              </a:pPr>
              <a:t>10</a:t>
            </a:fld>
            <a:endParaRPr lang="en-GB" dirty="0"/>
          </a:p>
        </p:txBody>
      </p:sp>
    </p:spTree>
    <p:extLst>
      <p:ext uri="{BB962C8B-B14F-4D97-AF65-F5344CB8AC3E}">
        <p14:creationId xmlns:p14="http://schemas.microsoft.com/office/powerpoint/2010/main" val="20056144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3C4E0DA-1609-5544-A08D-70E9E2F5ED32}" type="slidenum">
              <a:rPr lang="en-GB" smtClean="0"/>
              <a:pPr>
                <a:defRPr/>
              </a:pPr>
              <a:t>11</a:t>
            </a:fld>
            <a:endParaRPr lang="en-GB" dirty="0"/>
          </a:p>
        </p:txBody>
      </p:sp>
    </p:spTree>
    <p:extLst>
      <p:ext uri="{BB962C8B-B14F-4D97-AF65-F5344CB8AC3E}">
        <p14:creationId xmlns:p14="http://schemas.microsoft.com/office/powerpoint/2010/main" val="3934136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3C4E0DA-1609-5544-A08D-70E9E2F5ED32}" type="slidenum">
              <a:rPr lang="en-GB" smtClean="0"/>
              <a:pPr>
                <a:defRPr/>
              </a:pPr>
              <a:t>13</a:t>
            </a:fld>
            <a:endParaRPr lang="en-GB" dirty="0"/>
          </a:p>
        </p:txBody>
      </p:sp>
    </p:spTree>
    <p:extLst>
      <p:ext uri="{BB962C8B-B14F-4D97-AF65-F5344CB8AC3E}">
        <p14:creationId xmlns:p14="http://schemas.microsoft.com/office/powerpoint/2010/main" val="16232784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3C4E0DA-1609-5544-A08D-70E9E2F5ED32}" type="slidenum">
              <a:rPr lang="en-GB" smtClean="0"/>
              <a:pPr>
                <a:defRPr/>
              </a:pPr>
              <a:t>14</a:t>
            </a:fld>
            <a:endParaRPr lang="en-GB" dirty="0"/>
          </a:p>
        </p:txBody>
      </p:sp>
    </p:spTree>
    <p:extLst>
      <p:ext uri="{BB962C8B-B14F-4D97-AF65-F5344CB8AC3E}">
        <p14:creationId xmlns:p14="http://schemas.microsoft.com/office/powerpoint/2010/main" val="445770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a:defRPr/>
            </a:pPr>
            <a:fld id="{E3C4E0DA-1609-5544-A08D-70E9E2F5ED32}" type="slidenum">
              <a:rPr lang="en-GB" smtClean="0"/>
              <a:pPr>
                <a:defRPr/>
              </a:pPr>
              <a:t>27</a:t>
            </a:fld>
            <a:endParaRPr lang="en-GB" dirty="0"/>
          </a:p>
        </p:txBody>
      </p:sp>
    </p:spTree>
    <p:extLst>
      <p:ext uri="{BB962C8B-B14F-4D97-AF65-F5344CB8AC3E}">
        <p14:creationId xmlns:p14="http://schemas.microsoft.com/office/powerpoint/2010/main" val="287856130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b="6262"/>
          <a:stretch/>
        </p:blipFill>
        <p:spPr>
          <a:xfrm>
            <a:off x="-184918" y="-75693"/>
            <a:ext cx="9328918" cy="5792552"/>
          </a:xfrm>
          <a:prstGeom prst="rect">
            <a:avLst/>
          </a:prstGeom>
        </p:spPr>
      </p:pic>
      <p:sp>
        <p:nvSpPr>
          <p:cNvPr id="4" name="Rectangle 3"/>
          <p:cNvSpPr/>
          <p:nvPr/>
        </p:nvSpPr>
        <p:spPr>
          <a:xfrm>
            <a:off x="3393161" y="2303060"/>
            <a:ext cx="5341264" cy="2533174"/>
          </a:xfrm>
          <a:prstGeom prst="rect">
            <a:avLst/>
          </a:prstGeom>
          <a:solidFill>
            <a:srgbClr val="00A5DF">
              <a:alpha val="89804"/>
            </a:srgbClr>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5" name="Oval 6"/>
          <p:cNvSpPr>
            <a:spLocks noChangeArrowheads="1"/>
          </p:cNvSpPr>
          <p:nvPr/>
        </p:nvSpPr>
        <p:spPr bwMode="auto">
          <a:xfrm>
            <a:off x="3201008" y="5017756"/>
            <a:ext cx="71437" cy="73025"/>
          </a:xfrm>
          <a:prstGeom prst="ellipse">
            <a:avLst/>
          </a:prstGeom>
          <a:solidFill>
            <a:schemeClr val="bg1"/>
          </a:solidFill>
          <a:ln>
            <a:noFill/>
          </a:ln>
        </p:spPr>
        <p:txBody>
          <a:bodyPr/>
          <a:lstStyle/>
          <a:p>
            <a:pPr defTabSz="713232" fontAlgn="auto">
              <a:spcBef>
                <a:spcPts val="0"/>
              </a:spcBef>
              <a:spcAft>
                <a:spcPts val="0"/>
              </a:spcAft>
              <a:defRPr/>
            </a:pPr>
            <a:endParaRPr lang="fr-FR" sz="1404">
              <a:latin typeface="+mn-lt"/>
              <a:ea typeface="+mn-ea"/>
              <a:cs typeface="+mn-cs"/>
            </a:endParaRPr>
          </a:p>
        </p:txBody>
      </p:sp>
      <p:sp>
        <p:nvSpPr>
          <p:cNvPr id="15" name="Oval 8"/>
          <p:cNvSpPr>
            <a:spLocks noChangeArrowheads="1"/>
          </p:cNvSpPr>
          <p:nvPr/>
        </p:nvSpPr>
        <p:spPr bwMode="auto">
          <a:xfrm>
            <a:off x="8851447" y="2053484"/>
            <a:ext cx="71438" cy="71438"/>
          </a:xfrm>
          <a:prstGeom prst="ellipse">
            <a:avLst/>
          </a:prstGeom>
          <a:solidFill>
            <a:schemeClr val="bg1"/>
          </a:solidFill>
          <a:ln>
            <a:noFill/>
          </a:ln>
        </p:spPr>
        <p:txBody>
          <a:bodyPr/>
          <a:lstStyle/>
          <a:p>
            <a:pPr defTabSz="713232" fontAlgn="auto">
              <a:spcBef>
                <a:spcPts val="0"/>
              </a:spcBef>
              <a:spcAft>
                <a:spcPts val="0"/>
              </a:spcAft>
              <a:defRPr/>
            </a:pPr>
            <a:endParaRPr lang="fr-FR" sz="1404">
              <a:latin typeface="+mn-lt"/>
              <a:ea typeface="+mn-ea"/>
              <a:cs typeface="+mn-cs"/>
            </a:endParaRPr>
          </a:p>
        </p:txBody>
      </p:sp>
      <p:sp>
        <p:nvSpPr>
          <p:cNvPr id="16" name="Oval 9"/>
          <p:cNvSpPr>
            <a:spLocks noChangeArrowheads="1"/>
          </p:cNvSpPr>
          <p:nvPr/>
        </p:nvSpPr>
        <p:spPr bwMode="auto">
          <a:xfrm>
            <a:off x="8864078" y="5021973"/>
            <a:ext cx="71438" cy="73025"/>
          </a:xfrm>
          <a:prstGeom prst="ellipse">
            <a:avLst/>
          </a:prstGeom>
          <a:solidFill>
            <a:schemeClr val="bg1"/>
          </a:solidFill>
          <a:ln>
            <a:noFill/>
          </a:ln>
        </p:spPr>
        <p:txBody>
          <a:bodyPr/>
          <a:lstStyle/>
          <a:p>
            <a:pPr defTabSz="713232" fontAlgn="auto">
              <a:spcBef>
                <a:spcPts val="0"/>
              </a:spcBef>
              <a:spcAft>
                <a:spcPts val="0"/>
              </a:spcAft>
              <a:defRPr/>
            </a:pPr>
            <a:endParaRPr lang="fr-FR" sz="1404">
              <a:latin typeface="+mn-lt"/>
              <a:ea typeface="+mn-ea"/>
              <a:cs typeface="+mn-cs"/>
            </a:endParaRPr>
          </a:p>
        </p:txBody>
      </p:sp>
      <p:sp>
        <p:nvSpPr>
          <p:cNvPr id="18" name="Title 1"/>
          <p:cNvSpPr>
            <a:spLocks noGrp="1"/>
          </p:cNvSpPr>
          <p:nvPr>
            <p:ph type="ctrTitle"/>
          </p:nvPr>
        </p:nvSpPr>
        <p:spPr>
          <a:xfrm>
            <a:off x="3593758" y="2503715"/>
            <a:ext cx="4974447" cy="1378970"/>
          </a:xfrm>
          <a:prstGeom prst="rect">
            <a:avLst/>
          </a:prstGeom>
        </p:spPr>
        <p:txBody>
          <a:bodyPr tIns="36000">
            <a:noAutofit/>
          </a:bodyPr>
          <a:lstStyle>
            <a:lvl1pPr algn="l">
              <a:lnSpc>
                <a:spcPct val="75000"/>
              </a:lnSpc>
              <a:spcBef>
                <a:spcPts val="0"/>
              </a:spcBef>
              <a:spcAft>
                <a:spcPts val="0"/>
              </a:spcAft>
              <a:defRPr sz="3500" b="0">
                <a:solidFill>
                  <a:schemeClr val="bg1"/>
                </a:solidFill>
                <a:latin typeface="Cyient Medium" panose="020B0703020203020204" pitchFamily="34" charset="0"/>
              </a:defRPr>
            </a:lvl1pPr>
          </a:lstStyle>
          <a:p>
            <a:r>
              <a:rPr lang="en-US" dirty="0" smtClean="0"/>
              <a:t>Click to edit Master title style</a:t>
            </a:r>
            <a:endParaRPr lang="en-GB" dirty="0"/>
          </a:p>
        </p:txBody>
      </p:sp>
      <p:sp>
        <p:nvSpPr>
          <p:cNvPr id="19" name="Subtitle 2"/>
          <p:cNvSpPr>
            <a:spLocks noGrp="1"/>
          </p:cNvSpPr>
          <p:nvPr>
            <p:ph type="subTitle" idx="1"/>
          </p:nvPr>
        </p:nvSpPr>
        <p:spPr>
          <a:xfrm>
            <a:off x="3592201" y="3860018"/>
            <a:ext cx="4976004" cy="700087"/>
          </a:xfrm>
          <a:prstGeom prst="rect">
            <a:avLst/>
          </a:prstGeom>
          <a:noFill/>
        </p:spPr>
        <p:txBody>
          <a:bodyPr>
            <a:noAutofit/>
          </a:bodyPr>
          <a:lstStyle>
            <a:lvl1pPr marL="0" indent="0" algn="l">
              <a:spcBef>
                <a:spcPts val="0"/>
              </a:spcBef>
              <a:spcAft>
                <a:spcPts val="0"/>
              </a:spcAft>
              <a:buNone/>
              <a:defRPr sz="1800" b="0">
                <a:solidFill>
                  <a:srgbClr val="FFFFFF"/>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GB" dirty="0"/>
          </a:p>
        </p:txBody>
      </p:sp>
      <p:sp>
        <p:nvSpPr>
          <p:cNvPr id="23" name="Oval 8"/>
          <p:cNvSpPr>
            <a:spLocks noChangeArrowheads="1"/>
          </p:cNvSpPr>
          <p:nvPr userDrawn="1"/>
        </p:nvSpPr>
        <p:spPr bwMode="auto">
          <a:xfrm>
            <a:off x="3196745" y="2053402"/>
            <a:ext cx="71438" cy="71438"/>
          </a:xfrm>
          <a:prstGeom prst="ellipse">
            <a:avLst/>
          </a:prstGeom>
          <a:solidFill>
            <a:schemeClr val="bg1"/>
          </a:solidFill>
          <a:ln>
            <a:noFill/>
          </a:ln>
        </p:spPr>
        <p:txBody>
          <a:bodyPr/>
          <a:lstStyle/>
          <a:p>
            <a:pPr defTabSz="713232" fontAlgn="auto">
              <a:spcBef>
                <a:spcPts val="0"/>
              </a:spcBef>
              <a:spcAft>
                <a:spcPts val="0"/>
              </a:spcAft>
              <a:defRPr/>
            </a:pPr>
            <a:endParaRPr lang="fr-FR" sz="1404">
              <a:latin typeface="+mn-lt"/>
              <a:ea typeface="+mn-ea"/>
              <a:cs typeface="+mn-cs"/>
            </a:endParaRPr>
          </a:p>
        </p:txBody>
      </p:sp>
      <p:grpSp>
        <p:nvGrpSpPr>
          <p:cNvPr id="27" name="Group 12"/>
          <p:cNvGrpSpPr>
            <a:grpSpLocks/>
          </p:cNvGrpSpPr>
          <p:nvPr userDrawn="1"/>
        </p:nvGrpSpPr>
        <p:grpSpPr bwMode="auto">
          <a:xfrm>
            <a:off x="239713" y="286935"/>
            <a:ext cx="1541462" cy="265113"/>
            <a:chOff x="239939" y="523892"/>
            <a:chExt cx="1541887" cy="264640"/>
          </a:xfrm>
          <a:solidFill>
            <a:schemeClr val="bg1"/>
          </a:solidFill>
        </p:grpSpPr>
        <p:grpSp>
          <p:nvGrpSpPr>
            <p:cNvPr id="28" name="Group 13"/>
            <p:cNvGrpSpPr>
              <a:grpSpLocks/>
            </p:cNvGrpSpPr>
            <p:nvPr/>
          </p:nvGrpSpPr>
          <p:grpSpPr bwMode="auto">
            <a:xfrm>
              <a:off x="239939" y="523892"/>
              <a:ext cx="1541887" cy="264640"/>
              <a:chOff x="288078" y="652810"/>
              <a:chExt cx="1987556" cy="341132"/>
            </a:xfrm>
            <a:grpFill/>
          </p:grpSpPr>
          <p:sp>
            <p:nvSpPr>
              <p:cNvPr id="30" name="Freeform 9"/>
              <p:cNvSpPr>
                <a:spLocks/>
              </p:cNvSpPr>
              <p:nvPr/>
            </p:nvSpPr>
            <p:spPr bwMode="auto">
              <a:xfrm>
                <a:off x="288078" y="652810"/>
                <a:ext cx="307038" cy="341132"/>
              </a:xfrm>
              <a:custGeom>
                <a:avLst/>
                <a:gdLst>
                  <a:gd name="T0" fmla="*/ 193 w 193"/>
                  <a:gd name="T1" fmla="*/ 171 h 213"/>
                  <a:gd name="T2" fmla="*/ 104 w 193"/>
                  <a:gd name="T3" fmla="*/ 213 h 213"/>
                  <a:gd name="T4" fmla="*/ 0 w 193"/>
                  <a:gd name="T5" fmla="*/ 107 h 213"/>
                  <a:gd name="T6" fmla="*/ 106 w 193"/>
                  <a:gd name="T7" fmla="*/ 0 h 213"/>
                  <a:gd name="T8" fmla="*/ 191 w 193"/>
                  <a:gd name="T9" fmla="*/ 40 h 213"/>
                  <a:gd name="T10" fmla="*/ 159 w 193"/>
                  <a:gd name="T11" fmla="*/ 70 h 213"/>
                  <a:gd name="T12" fmla="*/ 106 w 193"/>
                  <a:gd name="T13" fmla="*/ 44 h 213"/>
                  <a:gd name="T14" fmla="*/ 44 w 193"/>
                  <a:gd name="T15" fmla="*/ 106 h 213"/>
                  <a:gd name="T16" fmla="*/ 106 w 193"/>
                  <a:gd name="T17" fmla="*/ 169 h 213"/>
                  <a:gd name="T18" fmla="*/ 160 w 193"/>
                  <a:gd name="T19" fmla="*/ 141 h 213"/>
                  <a:gd name="T20" fmla="*/ 193 w 193"/>
                  <a:gd name="T21" fmla="*/ 17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3" h="213">
                    <a:moveTo>
                      <a:pt x="193" y="171"/>
                    </a:moveTo>
                    <a:cubicBezTo>
                      <a:pt x="171" y="199"/>
                      <a:pt x="139" y="213"/>
                      <a:pt x="104" y="213"/>
                    </a:cubicBezTo>
                    <a:cubicBezTo>
                      <a:pt x="51" y="213"/>
                      <a:pt x="0" y="168"/>
                      <a:pt x="0" y="107"/>
                    </a:cubicBezTo>
                    <a:cubicBezTo>
                      <a:pt x="0" y="43"/>
                      <a:pt x="51" y="0"/>
                      <a:pt x="106" y="0"/>
                    </a:cubicBezTo>
                    <a:cubicBezTo>
                      <a:pt x="139" y="0"/>
                      <a:pt x="171" y="14"/>
                      <a:pt x="191" y="40"/>
                    </a:cubicBezTo>
                    <a:cubicBezTo>
                      <a:pt x="159" y="70"/>
                      <a:pt x="159" y="70"/>
                      <a:pt x="159" y="70"/>
                    </a:cubicBezTo>
                    <a:cubicBezTo>
                      <a:pt x="145" y="52"/>
                      <a:pt x="127" y="44"/>
                      <a:pt x="106" y="44"/>
                    </a:cubicBezTo>
                    <a:cubicBezTo>
                      <a:pt x="72" y="44"/>
                      <a:pt x="44" y="72"/>
                      <a:pt x="44" y="106"/>
                    </a:cubicBezTo>
                    <a:cubicBezTo>
                      <a:pt x="44" y="141"/>
                      <a:pt x="72" y="169"/>
                      <a:pt x="106" y="169"/>
                    </a:cubicBezTo>
                    <a:cubicBezTo>
                      <a:pt x="127" y="169"/>
                      <a:pt x="146" y="160"/>
                      <a:pt x="160" y="141"/>
                    </a:cubicBezTo>
                    <a:lnTo>
                      <a:pt x="193" y="17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1" name="Freeform 10"/>
              <p:cNvSpPr>
                <a:spLocks/>
              </p:cNvSpPr>
              <p:nvPr/>
            </p:nvSpPr>
            <p:spPr bwMode="auto">
              <a:xfrm>
                <a:off x="640148" y="660981"/>
                <a:ext cx="329553" cy="322747"/>
              </a:xfrm>
              <a:custGeom>
                <a:avLst/>
                <a:gdLst>
                  <a:gd name="T0" fmla="*/ 194 w 493"/>
                  <a:gd name="T1" fmla="*/ 285 h 483"/>
                  <a:gd name="T2" fmla="*/ 0 w 493"/>
                  <a:gd name="T3" fmla="*/ 0 h 483"/>
                  <a:gd name="T4" fmla="*/ 121 w 493"/>
                  <a:gd name="T5" fmla="*/ 0 h 483"/>
                  <a:gd name="T6" fmla="*/ 247 w 493"/>
                  <a:gd name="T7" fmla="*/ 191 h 483"/>
                  <a:gd name="T8" fmla="*/ 374 w 493"/>
                  <a:gd name="T9" fmla="*/ 0 h 483"/>
                  <a:gd name="T10" fmla="*/ 493 w 493"/>
                  <a:gd name="T11" fmla="*/ 0 h 483"/>
                  <a:gd name="T12" fmla="*/ 299 w 493"/>
                  <a:gd name="T13" fmla="*/ 285 h 483"/>
                  <a:gd name="T14" fmla="*/ 299 w 493"/>
                  <a:gd name="T15" fmla="*/ 483 h 483"/>
                  <a:gd name="T16" fmla="*/ 194 w 493"/>
                  <a:gd name="T17" fmla="*/ 483 h 483"/>
                  <a:gd name="T18" fmla="*/ 194 w 493"/>
                  <a:gd name="T19" fmla="*/ 285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3" h="483">
                    <a:moveTo>
                      <a:pt x="194" y="285"/>
                    </a:moveTo>
                    <a:lnTo>
                      <a:pt x="0" y="0"/>
                    </a:lnTo>
                    <a:lnTo>
                      <a:pt x="121" y="0"/>
                    </a:lnTo>
                    <a:lnTo>
                      <a:pt x="247" y="191"/>
                    </a:lnTo>
                    <a:lnTo>
                      <a:pt x="374" y="0"/>
                    </a:lnTo>
                    <a:lnTo>
                      <a:pt x="493" y="0"/>
                    </a:lnTo>
                    <a:lnTo>
                      <a:pt x="299" y="285"/>
                    </a:lnTo>
                    <a:lnTo>
                      <a:pt x="299" y="483"/>
                    </a:lnTo>
                    <a:lnTo>
                      <a:pt x="194" y="483"/>
                    </a:lnTo>
                    <a:lnTo>
                      <a:pt x="194"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2" name="Rectangle 11"/>
              <p:cNvSpPr>
                <a:spLocks noChangeArrowheads="1"/>
              </p:cNvSpPr>
              <p:nvPr/>
            </p:nvSpPr>
            <p:spPr bwMode="auto">
              <a:xfrm>
                <a:off x="1047484" y="660981"/>
                <a:ext cx="67549" cy="32274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3" name="Freeform 12"/>
              <p:cNvSpPr>
                <a:spLocks/>
              </p:cNvSpPr>
              <p:nvPr/>
            </p:nvSpPr>
            <p:spPr bwMode="auto">
              <a:xfrm>
                <a:off x="1600151" y="660981"/>
                <a:ext cx="286568" cy="322747"/>
              </a:xfrm>
              <a:custGeom>
                <a:avLst/>
                <a:gdLst>
                  <a:gd name="T0" fmla="*/ 0 w 429"/>
                  <a:gd name="T1" fmla="*/ 0 h 483"/>
                  <a:gd name="T2" fmla="*/ 99 w 429"/>
                  <a:gd name="T3" fmla="*/ 0 h 483"/>
                  <a:gd name="T4" fmla="*/ 327 w 429"/>
                  <a:gd name="T5" fmla="*/ 309 h 483"/>
                  <a:gd name="T6" fmla="*/ 327 w 429"/>
                  <a:gd name="T7" fmla="*/ 0 h 483"/>
                  <a:gd name="T8" fmla="*/ 429 w 429"/>
                  <a:gd name="T9" fmla="*/ 0 h 483"/>
                  <a:gd name="T10" fmla="*/ 429 w 429"/>
                  <a:gd name="T11" fmla="*/ 483 h 483"/>
                  <a:gd name="T12" fmla="*/ 336 w 429"/>
                  <a:gd name="T13" fmla="*/ 483 h 483"/>
                  <a:gd name="T14" fmla="*/ 102 w 429"/>
                  <a:gd name="T15" fmla="*/ 167 h 483"/>
                  <a:gd name="T16" fmla="*/ 102 w 429"/>
                  <a:gd name="T17" fmla="*/ 483 h 483"/>
                  <a:gd name="T18" fmla="*/ 0 w 429"/>
                  <a:gd name="T19" fmla="*/ 483 h 483"/>
                  <a:gd name="T20" fmla="*/ 0 w 429"/>
                  <a:gd name="T21"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9" h="483">
                    <a:moveTo>
                      <a:pt x="0" y="0"/>
                    </a:moveTo>
                    <a:lnTo>
                      <a:pt x="99" y="0"/>
                    </a:lnTo>
                    <a:lnTo>
                      <a:pt x="327" y="309"/>
                    </a:lnTo>
                    <a:lnTo>
                      <a:pt x="327" y="0"/>
                    </a:lnTo>
                    <a:lnTo>
                      <a:pt x="429" y="0"/>
                    </a:lnTo>
                    <a:lnTo>
                      <a:pt x="429" y="483"/>
                    </a:lnTo>
                    <a:lnTo>
                      <a:pt x="336" y="483"/>
                    </a:lnTo>
                    <a:lnTo>
                      <a:pt x="102" y="167"/>
                    </a:lnTo>
                    <a:lnTo>
                      <a:pt x="102" y="483"/>
                    </a:lnTo>
                    <a:lnTo>
                      <a:pt x="0" y="483"/>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dirty="0">
                  <a:latin typeface="+mn-lt"/>
                  <a:ea typeface="+mn-ea"/>
                  <a:cs typeface="+mn-cs"/>
                </a:endParaRPr>
              </a:p>
            </p:txBody>
          </p:sp>
          <p:sp>
            <p:nvSpPr>
              <p:cNvPr id="34" name="Freeform 13"/>
              <p:cNvSpPr>
                <a:spLocks/>
              </p:cNvSpPr>
              <p:nvPr/>
            </p:nvSpPr>
            <p:spPr bwMode="auto">
              <a:xfrm>
                <a:off x="1997253" y="660981"/>
                <a:ext cx="278381" cy="322747"/>
              </a:xfrm>
              <a:custGeom>
                <a:avLst/>
                <a:gdLst>
                  <a:gd name="T0" fmla="*/ 156 w 416"/>
                  <a:gd name="T1" fmla="*/ 100 h 483"/>
                  <a:gd name="T2" fmla="*/ 0 w 416"/>
                  <a:gd name="T3" fmla="*/ 100 h 483"/>
                  <a:gd name="T4" fmla="*/ 0 w 416"/>
                  <a:gd name="T5" fmla="*/ 0 h 483"/>
                  <a:gd name="T6" fmla="*/ 416 w 416"/>
                  <a:gd name="T7" fmla="*/ 0 h 483"/>
                  <a:gd name="T8" fmla="*/ 416 w 416"/>
                  <a:gd name="T9" fmla="*/ 100 h 483"/>
                  <a:gd name="T10" fmla="*/ 260 w 416"/>
                  <a:gd name="T11" fmla="*/ 100 h 483"/>
                  <a:gd name="T12" fmla="*/ 260 w 416"/>
                  <a:gd name="T13" fmla="*/ 483 h 483"/>
                  <a:gd name="T14" fmla="*/ 156 w 416"/>
                  <a:gd name="T15" fmla="*/ 483 h 483"/>
                  <a:gd name="T16" fmla="*/ 156 w 416"/>
                  <a:gd name="T17" fmla="*/ 10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6" h="483">
                    <a:moveTo>
                      <a:pt x="156" y="100"/>
                    </a:moveTo>
                    <a:lnTo>
                      <a:pt x="0" y="100"/>
                    </a:lnTo>
                    <a:lnTo>
                      <a:pt x="0" y="0"/>
                    </a:lnTo>
                    <a:lnTo>
                      <a:pt x="416" y="0"/>
                    </a:lnTo>
                    <a:lnTo>
                      <a:pt x="416" y="100"/>
                    </a:lnTo>
                    <a:lnTo>
                      <a:pt x="260" y="100"/>
                    </a:lnTo>
                    <a:lnTo>
                      <a:pt x="260" y="483"/>
                    </a:lnTo>
                    <a:lnTo>
                      <a:pt x="156" y="483"/>
                    </a:lnTo>
                    <a:lnTo>
                      <a:pt x="156" y="1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5" name="Freeform 14"/>
              <p:cNvSpPr>
                <a:spLocks/>
              </p:cNvSpPr>
              <p:nvPr/>
            </p:nvSpPr>
            <p:spPr bwMode="auto">
              <a:xfrm>
                <a:off x="1256269" y="660981"/>
                <a:ext cx="233349" cy="322747"/>
              </a:xfrm>
              <a:custGeom>
                <a:avLst/>
                <a:gdLst>
                  <a:gd name="T0" fmla="*/ 0 w 348"/>
                  <a:gd name="T1" fmla="*/ 0 h 483"/>
                  <a:gd name="T2" fmla="*/ 348 w 348"/>
                  <a:gd name="T3" fmla="*/ 0 h 483"/>
                  <a:gd name="T4" fmla="*/ 348 w 348"/>
                  <a:gd name="T5" fmla="*/ 100 h 483"/>
                  <a:gd name="T6" fmla="*/ 102 w 348"/>
                  <a:gd name="T7" fmla="*/ 100 h 483"/>
                  <a:gd name="T8" fmla="*/ 102 w 348"/>
                  <a:gd name="T9" fmla="*/ 385 h 483"/>
                  <a:gd name="T10" fmla="*/ 348 w 348"/>
                  <a:gd name="T11" fmla="*/ 385 h 483"/>
                  <a:gd name="T12" fmla="*/ 348 w 348"/>
                  <a:gd name="T13" fmla="*/ 483 h 483"/>
                  <a:gd name="T14" fmla="*/ 0 w 348"/>
                  <a:gd name="T15" fmla="*/ 483 h 483"/>
                  <a:gd name="T16" fmla="*/ 0 w 348"/>
                  <a:gd name="T17"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483">
                    <a:moveTo>
                      <a:pt x="0" y="0"/>
                    </a:moveTo>
                    <a:lnTo>
                      <a:pt x="348" y="0"/>
                    </a:lnTo>
                    <a:lnTo>
                      <a:pt x="348" y="100"/>
                    </a:lnTo>
                    <a:lnTo>
                      <a:pt x="102" y="100"/>
                    </a:lnTo>
                    <a:lnTo>
                      <a:pt x="102" y="385"/>
                    </a:lnTo>
                    <a:lnTo>
                      <a:pt x="348" y="385"/>
                    </a:lnTo>
                    <a:lnTo>
                      <a:pt x="348" y="483"/>
                    </a:lnTo>
                    <a:lnTo>
                      <a:pt x="0" y="483"/>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grpSp>
        <p:sp>
          <p:nvSpPr>
            <p:cNvPr id="29" name="Oval 28"/>
            <p:cNvSpPr>
              <a:spLocks noChangeArrowheads="1"/>
            </p:cNvSpPr>
            <p:nvPr/>
          </p:nvSpPr>
          <p:spPr bwMode="auto">
            <a:xfrm>
              <a:off x="1078370" y="620557"/>
              <a:ext cx="71457" cy="69725"/>
            </a:xfrm>
            <a:prstGeom prst="ellipse">
              <a:avLst/>
            </a:prstGeom>
            <a:grpFill/>
            <a:ln>
              <a:noFill/>
            </a:ln>
          </p:spPr>
          <p:txBody>
            <a:bodyPr/>
            <a:lstStyle/>
            <a:p>
              <a:pPr defTabSz="713232" fontAlgn="auto">
                <a:spcBef>
                  <a:spcPts val="0"/>
                </a:spcBef>
                <a:spcAft>
                  <a:spcPts val="0"/>
                </a:spcAft>
                <a:defRPr/>
              </a:pPr>
              <a:endParaRPr lang="fr-FR" sz="1404">
                <a:latin typeface="+mn-lt"/>
                <a:ea typeface="+mn-ea"/>
                <a:cs typeface="+mn-cs"/>
              </a:endParaRPr>
            </a:p>
          </p:txBody>
        </p:sp>
      </p:grpSp>
      <p:sp>
        <p:nvSpPr>
          <p:cNvPr id="26"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chemeClr val="bg1"/>
                </a:solidFill>
              </a:rPr>
              <a:t>CYIENT © 2016  CONFIDENTIAL</a:t>
            </a:r>
            <a:endParaRPr lang="en-GB" dirty="0">
              <a:solidFill>
                <a:schemeClr val="bg1"/>
              </a:solidFill>
            </a:endParaRPr>
          </a:p>
        </p:txBody>
      </p:sp>
      <p:sp>
        <p:nvSpPr>
          <p:cNvPr id="36" name="Date Placeholder 3"/>
          <p:cNvSpPr txBox="1">
            <a:spLocks/>
          </p:cNvSpPr>
          <p:nvPr userDrawn="1"/>
        </p:nvSpPr>
        <p:spPr>
          <a:xfrm>
            <a:off x="5073543" y="5390673"/>
            <a:ext cx="1780445"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fld id="{5E4AE5A4-90C1-584A-97D4-CD140829CAC0}" type="datetime1">
              <a:rPr lang="x-none" smtClean="0">
                <a:solidFill>
                  <a:schemeClr val="bg1"/>
                </a:solidFill>
              </a:rPr>
              <a:t>09/16/2016</a:t>
            </a:fld>
            <a:endParaRPr lang="en-GB" dirty="0">
              <a:solidFill>
                <a:schemeClr val="bg1"/>
              </a:solidFill>
            </a:endParaRPr>
          </a:p>
        </p:txBody>
      </p:sp>
      <p:sp>
        <p:nvSpPr>
          <p:cNvPr id="38"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rgbClr val="FFFFFF"/>
                </a:solidFill>
              </a:defRPr>
            </a:lvl1pPr>
          </a:lstStyle>
          <a:p>
            <a:pPr>
              <a:defRPr/>
            </a:pPr>
            <a:fld id="{6E510638-578D-B241-A095-99E449BE4C96}" type="slidenum">
              <a:rPr lang="en-GB" smtClean="0"/>
              <a:pPr>
                <a:defRPr/>
              </a:pPr>
              <a:t>‹#›</a:t>
            </a:fld>
            <a:endParaRPr lang="en-GB" dirty="0"/>
          </a:p>
        </p:txBody>
      </p:sp>
      <p:pic>
        <p:nvPicPr>
          <p:cNvPr id="25" name="Picture 2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862256" y="-83128"/>
            <a:ext cx="1161089" cy="1228821"/>
          </a:xfrm>
          <a:prstGeom prst="rect">
            <a:avLst/>
          </a:prstGeom>
        </p:spPr>
      </p:pic>
    </p:spTree>
    <p:extLst>
      <p:ext uri="{BB962C8B-B14F-4D97-AF65-F5344CB8AC3E}">
        <p14:creationId xmlns:p14="http://schemas.microsoft.com/office/powerpoint/2010/main" val="125899157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Key Message">
    <p:spTree>
      <p:nvGrpSpPr>
        <p:cNvPr id="1" name=""/>
        <p:cNvGrpSpPr/>
        <p:nvPr/>
      </p:nvGrpSpPr>
      <p:grpSpPr>
        <a:xfrm>
          <a:off x="0" y="0"/>
          <a:ext cx="0" cy="0"/>
          <a:chOff x="0" y="0"/>
          <a:chExt cx="0" cy="0"/>
        </a:xfrm>
      </p:grpSpPr>
      <p:sp>
        <p:nvSpPr>
          <p:cNvPr id="10" name="Title 2"/>
          <p:cNvSpPr>
            <a:spLocks noGrp="1"/>
          </p:cNvSpPr>
          <p:nvPr>
            <p:ph type="title"/>
          </p:nvPr>
        </p:nvSpPr>
        <p:spPr>
          <a:xfrm>
            <a:off x="468313" y="517525"/>
            <a:ext cx="8280400" cy="4679950"/>
          </a:xfrm>
        </p:spPr>
        <p:txBody>
          <a:bodyPr/>
          <a:lstStyle>
            <a:lvl1pPr>
              <a:defRPr sz="4500">
                <a:latin typeface="Cyient Medium"/>
                <a:cs typeface="Cyient Medium"/>
              </a:defRPr>
            </a:lvl1pPr>
          </a:lstStyle>
          <a:p>
            <a:r>
              <a:rPr lang="en-US" dirty="0" smtClean="0"/>
              <a:t>Click to edit Master title style</a:t>
            </a:r>
            <a:endParaRPr lang="fr-FR" dirty="0"/>
          </a:p>
        </p:txBody>
      </p:sp>
      <p:sp>
        <p:nvSpPr>
          <p:cNvPr id="16"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18"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Tree>
    <p:extLst>
      <p:ext uri="{BB962C8B-B14F-4D97-AF65-F5344CB8AC3E}">
        <p14:creationId xmlns:p14="http://schemas.microsoft.com/office/powerpoint/2010/main" val="1322664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468313" y="1530805"/>
            <a:ext cx="8280400" cy="3666670"/>
          </a:xfrm>
        </p:spPr>
        <p:txBody>
          <a:bodyPr rtlCol="0">
            <a:noAutofit/>
          </a:bodyPr>
          <a:lstStyle/>
          <a:p>
            <a:pPr lvl="0"/>
            <a:r>
              <a:rPr lang="en-US" noProof="0" smtClean="0"/>
              <a:t>Drag picture to placeholder or click icon to add</a:t>
            </a:r>
            <a:endParaRPr lang="en-GB" noProof="0" dirty="0"/>
          </a:p>
        </p:txBody>
      </p:sp>
      <p:sp>
        <p:nvSpPr>
          <p:cNvPr id="3" name="Title 2"/>
          <p:cNvSpPr>
            <a:spLocks noGrp="1"/>
          </p:cNvSpPr>
          <p:nvPr>
            <p:ph type="title" hasCustomPrompt="1"/>
          </p:nvPr>
        </p:nvSpPr>
        <p:spPr>
          <a:xfrm>
            <a:off x="468313" y="517525"/>
            <a:ext cx="8280400" cy="647700"/>
          </a:xfrm>
        </p:spPr>
        <p:txBody>
          <a:bodyPr/>
          <a:lstStyle/>
          <a:p>
            <a:r>
              <a:rPr lang="en-US" dirty="0" smtClean="0"/>
              <a:t>Click To Edit Master Title Style</a:t>
            </a:r>
            <a:endParaRPr lang="fr-FR" dirty="0"/>
          </a:p>
        </p:txBody>
      </p:sp>
      <p:sp>
        <p:nvSpPr>
          <p:cNvPr id="16"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18"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Tree>
    <p:extLst>
      <p:ext uri="{BB962C8B-B14F-4D97-AF65-F5344CB8AC3E}">
        <p14:creationId xmlns:p14="http://schemas.microsoft.com/office/powerpoint/2010/main" val="17462480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Only">
    <p:spTree>
      <p:nvGrpSpPr>
        <p:cNvPr id="1" name=""/>
        <p:cNvGrpSpPr/>
        <p:nvPr/>
      </p:nvGrpSpPr>
      <p:grpSpPr>
        <a:xfrm>
          <a:off x="0" y="0"/>
          <a:ext cx="0" cy="0"/>
          <a:chOff x="0" y="0"/>
          <a:chExt cx="0" cy="0"/>
        </a:xfrm>
      </p:grpSpPr>
      <p:sp>
        <p:nvSpPr>
          <p:cNvPr id="6" name="Picture Placeholder 5"/>
          <p:cNvSpPr>
            <a:spLocks noGrp="1"/>
          </p:cNvSpPr>
          <p:nvPr>
            <p:ph type="pic" sz="quarter" idx="13"/>
          </p:nvPr>
        </p:nvSpPr>
        <p:spPr>
          <a:xfrm>
            <a:off x="468313" y="517525"/>
            <a:ext cx="8280400" cy="4679950"/>
          </a:xfrm>
        </p:spPr>
        <p:txBody>
          <a:bodyPr rtlCol="0">
            <a:noAutofit/>
          </a:bodyPr>
          <a:lstStyle/>
          <a:p>
            <a:pPr lvl="0"/>
            <a:r>
              <a:rPr lang="en-US" noProof="0" dirty="0" smtClean="0"/>
              <a:t>Drag picture to placeholder or click icon to add</a:t>
            </a:r>
            <a:endParaRPr lang="en-GB" noProof="0" dirty="0"/>
          </a:p>
        </p:txBody>
      </p:sp>
      <p:sp>
        <p:nvSpPr>
          <p:cNvPr id="16"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18"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Tree>
    <p:extLst>
      <p:ext uri="{BB962C8B-B14F-4D97-AF65-F5344CB8AC3E}">
        <p14:creationId xmlns:p14="http://schemas.microsoft.com/office/powerpoint/2010/main" val="22464037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468313" y="517525"/>
            <a:ext cx="8280400" cy="647700"/>
          </a:xfrm>
        </p:spPr>
        <p:txBody>
          <a:bodyPr/>
          <a:lstStyle>
            <a:lvl1pPr>
              <a:defRPr>
                <a:solidFill>
                  <a:srgbClr val="00A5DF"/>
                </a:solidFill>
              </a:defRPr>
            </a:lvl1pPr>
          </a:lstStyle>
          <a:p>
            <a:r>
              <a:rPr lang="en-US" dirty="0" smtClean="0"/>
              <a:t>Click To Edit Master Title Style</a:t>
            </a:r>
            <a:endParaRPr lang="en-US" dirty="0"/>
          </a:p>
        </p:txBody>
      </p:sp>
      <p:sp>
        <p:nvSpPr>
          <p:cNvPr id="7"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15"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Tree>
    <p:extLst>
      <p:ext uri="{BB962C8B-B14F-4D97-AF65-F5344CB8AC3E}">
        <p14:creationId xmlns:p14="http://schemas.microsoft.com/office/powerpoint/2010/main" val="39759996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13" name="Oval 6"/>
          <p:cNvSpPr>
            <a:spLocks noChangeArrowheads="1"/>
          </p:cNvSpPr>
          <p:nvPr userDrawn="1"/>
        </p:nvSpPr>
        <p:spPr bwMode="auto">
          <a:xfrm>
            <a:off x="160336" y="5407476"/>
            <a:ext cx="71437" cy="73025"/>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14" name="Oval 7"/>
          <p:cNvSpPr>
            <a:spLocks noChangeArrowheads="1"/>
          </p:cNvSpPr>
          <p:nvPr userDrawn="1"/>
        </p:nvSpPr>
        <p:spPr bwMode="auto">
          <a:xfrm>
            <a:off x="164792" y="241407"/>
            <a:ext cx="71437" cy="71438"/>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15" name="Oval 8"/>
          <p:cNvSpPr>
            <a:spLocks noChangeArrowheads="1"/>
          </p:cNvSpPr>
          <p:nvPr userDrawn="1"/>
        </p:nvSpPr>
        <p:spPr bwMode="auto">
          <a:xfrm>
            <a:off x="8892937" y="241407"/>
            <a:ext cx="71438" cy="71438"/>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16" name="Oval 9"/>
          <p:cNvSpPr>
            <a:spLocks noChangeArrowheads="1"/>
          </p:cNvSpPr>
          <p:nvPr userDrawn="1"/>
        </p:nvSpPr>
        <p:spPr bwMode="auto">
          <a:xfrm>
            <a:off x="8889520" y="5407474"/>
            <a:ext cx="71438" cy="73025"/>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18"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20"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
        <p:nvSpPr>
          <p:cNvPr id="9" name="Date Placeholder 3"/>
          <p:cNvSpPr txBox="1">
            <a:spLocks/>
          </p:cNvSpPr>
          <p:nvPr userDrawn="1"/>
        </p:nvSpPr>
        <p:spPr>
          <a:xfrm>
            <a:off x="5073543" y="5390673"/>
            <a:ext cx="1780445"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fld id="{5E4AE5A4-90C1-584A-97D4-CD140829CAC0}" type="datetime1">
              <a:rPr lang="x-none" smtClean="0">
                <a:solidFill>
                  <a:srgbClr val="53565A"/>
                </a:solidFill>
              </a:rPr>
              <a:t>09/16/2016</a:t>
            </a:fld>
            <a:endParaRPr lang="en-GB" dirty="0">
              <a:solidFill>
                <a:srgbClr val="53565A"/>
              </a:solidFill>
            </a:endParaRPr>
          </a:p>
        </p:txBody>
      </p:sp>
    </p:spTree>
    <p:extLst>
      <p:ext uri="{BB962C8B-B14F-4D97-AF65-F5344CB8AC3E}">
        <p14:creationId xmlns:p14="http://schemas.microsoft.com/office/powerpoint/2010/main" val="264600566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Grid">
    <p:spTree>
      <p:nvGrpSpPr>
        <p:cNvPr id="1" name=""/>
        <p:cNvGrpSpPr/>
        <p:nvPr/>
      </p:nvGrpSpPr>
      <p:grpSpPr>
        <a:xfrm>
          <a:off x="0" y="0"/>
          <a:ext cx="0" cy="0"/>
          <a:chOff x="0" y="0"/>
          <a:chExt cx="0" cy="0"/>
        </a:xfrm>
      </p:grpSpPr>
      <p:sp>
        <p:nvSpPr>
          <p:cNvPr id="2" name="Rectangle 1"/>
          <p:cNvSpPr/>
          <p:nvPr/>
        </p:nvSpPr>
        <p:spPr>
          <a:xfrm>
            <a:off x="1270001" y="679450"/>
            <a:ext cx="7478712" cy="703263"/>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3" name="Rectangle 2"/>
          <p:cNvSpPr/>
          <p:nvPr/>
        </p:nvSpPr>
        <p:spPr>
          <a:xfrm>
            <a:off x="1270001" y="163512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6" name="Rectangle 5"/>
          <p:cNvSpPr/>
          <p:nvPr/>
        </p:nvSpPr>
        <p:spPr>
          <a:xfrm>
            <a:off x="1270001" y="259397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7" name="Rectangle 6"/>
          <p:cNvSpPr/>
          <p:nvPr/>
        </p:nvSpPr>
        <p:spPr>
          <a:xfrm>
            <a:off x="1270001" y="354012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8" name="Rectangle 7"/>
          <p:cNvSpPr/>
          <p:nvPr/>
        </p:nvSpPr>
        <p:spPr>
          <a:xfrm>
            <a:off x="1270001" y="4495800"/>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9" name="Rectangle 8"/>
          <p:cNvSpPr/>
          <p:nvPr/>
        </p:nvSpPr>
        <p:spPr>
          <a:xfrm>
            <a:off x="3198813" y="163512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10" name="Rectangle 9"/>
          <p:cNvSpPr/>
          <p:nvPr/>
        </p:nvSpPr>
        <p:spPr>
          <a:xfrm>
            <a:off x="3198813" y="259397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11" name="Rectangle 10"/>
          <p:cNvSpPr/>
          <p:nvPr/>
        </p:nvSpPr>
        <p:spPr>
          <a:xfrm>
            <a:off x="3198813" y="354012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12" name="Rectangle 11"/>
          <p:cNvSpPr/>
          <p:nvPr/>
        </p:nvSpPr>
        <p:spPr>
          <a:xfrm>
            <a:off x="3198813" y="4495800"/>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13" name="Rectangle 12"/>
          <p:cNvSpPr/>
          <p:nvPr/>
        </p:nvSpPr>
        <p:spPr>
          <a:xfrm>
            <a:off x="5124451" y="163512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14" name="Rectangle 13"/>
          <p:cNvSpPr/>
          <p:nvPr/>
        </p:nvSpPr>
        <p:spPr>
          <a:xfrm>
            <a:off x="5124451" y="259397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15" name="Rectangle 14"/>
          <p:cNvSpPr/>
          <p:nvPr/>
        </p:nvSpPr>
        <p:spPr>
          <a:xfrm>
            <a:off x="5124451" y="354012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16" name="Rectangle 15"/>
          <p:cNvSpPr/>
          <p:nvPr/>
        </p:nvSpPr>
        <p:spPr>
          <a:xfrm>
            <a:off x="5124451" y="4495800"/>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17" name="Rectangle 16"/>
          <p:cNvSpPr/>
          <p:nvPr/>
        </p:nvSpPr>
        <p:spPr>
          <a:xfrm>
            <a:off x="7053263" y="163512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18" name="Rectangle 17"/>
          <p:cNvSpPr/>
          <p:nvPr/>
        </p:nvSpPr>
        <p:spPr>
          <a:xfrm>
            <a:off x="7053263" y="259397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19" name="Rectangle 18"/>
          <p:cNvSpPr/>
          <p:nvPr/>
        </p:nvSpPr>
        <p:spPr>
          <a:xfrm>
            <a:off x="7053263" y="3540125"/>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20" name="Rectangle 19"/>
          <p:cNvSpPr/>
          <p:nvPr/>
        </p:nvSpPr>
        <p:spPr>
          <a:xfrm>
            <a:off x="7053263" y="4495800"/>
            <a:ext cx="1695450" cy="701675"/>
          </a:xfrm>
          <a:prstGeom prst="rect">
            <a:avLst/>
          </a:prstGeom>
          <a:solidFill>
            <a:schemeClr val="bg2"/>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Tree>
    <p:extLst>
      <p:ext uri="{BB962C8B-B14F-4D97-AF65-F5344CB8AC3E}">
        <p14:creationId xmlns:p14="http://schemas.microsoft.com/office/powerpoint/2010/main" val="41604157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Image Title Slide">
    <p:spTree>
      <p:nvGrpSpPr>
        <p:cNvPr id="1" name=""/>
        <p:cNvGrpSpPr/>
        <p:nvPr/>
      </p:nvGrpSpPr>
      <p:grpSpPr>
        <a:xfrm>
          <a:off x="0" y="0"/>
          <a:ext cx="0" cy="0"/>
          <a:chOff x="0" y="0"/>
          <a:chExt cx="0" cy="0"/>
        </a:xfrm>
      </p:grpSpPr>
      <p:grpSp>
        <p:nvGrpSpPr>
          <p:cNvPr id="5" name="Group 10"/>
          <p:cNvGrpSpPr>
            <a:grpSpLocks/>
          </p:cNvGrpSpPr>
          <p:nvPr/>
        </p:nvGrpSpPr>
        <p:grpSpPr bwMode="auto">
          <a:xfrm>
            <a:off x="239713" y="523875"/>
            <a:ext cx="1541462" cy="265113"/>
            <a:chOff x="239939" y="523892"/>
            <a:chExt cx="1541887" cy="264640"/>
          </a:xfrm>
        </p:grpSpPr>
        <p:grpSp>
          <p:nvGrpSpPr>
            <p:cNvPr id="6" name="Group 11"/>
            <p:cNvGrpSpPr>
              <a:grpSpLocks/>
            </p:cNvGrpSpPr>
            <p:nvPr/>
          </p:nvGrpSpPr>
          <p:grpSpPr bwMode="auto">
            <a:xfrm>
              <a:off x="239939" y="523892"/>
              <a:ext cx="1541887" cy="264640"/>
              <a:chOff x="288078" y="652810"/>
              <a:chExt cx="1987556" cy="341132"/>
            </a:xfrm>
          </p:grpSpPr>
          <p:sp>
            <p:nvSpPr>
              <p:cNvPr id="8" name="Freeform 9"/>
              <p:cNvSpPr>
                <a:spLocks/>
              </p:cNvSpPr>
              <p:nvPr/>
            </p:nvSpPr>
            <p:spPr bwMode="auto">
              <a:xfrm>
                <a:off x="288078" y="652810"/>
                <a:ext cx="307038" cy="341132"/>
              </a:xfrm>
              <a:custGeom>
                <a:avLst/>
                <a:gdLst>
                  <a:gd name="T0" fmla="*/ 193 w 193"/>
                  <a:gd name="T1" fmla="*/ 171 h 213"/>
                  <a:gd name="T2" fmla="*/ 104 w 193"/>
                  <a:gd name="T3" fmla="*/ 213 h 213"/>
                  <a:gd name="T4" fmla="*/ 0 w 193"/>
                  <a:gd name="T5" fmla="*/ 107 h 213"/>
                  <a:gd name="T6" fmla="*/ 106 w 193"/>
                  <a:gd name="T7" fmla="*/ 0 h 213"/>
                  <a:gd name="T8" fmla="*/ 191 w 193"/>
                  <a:gd name="T9" fmla="*/ 40 h 213"/>
                  <a:gd name="T10" fmla="*/ 159 w 193"/>
                  <a:gd name="T11" fmla="*/ 70 h 213"/>
                  <a:gd name="T12" fmla="*/ 106 w 193"/>
                  <a:gd name="T13" fmla="*/ 44 h 213"/>
                  <a:gd name="T14" fmla="*/ 44 w 193"/>
                  <a:gd name="T15" fmla="*/ 106 h 213"/>
                  <a:gd name="T16" fmla="*/ 106 w 193"/>
                  <a:gd name="T17" fmla="*/ 169 h 213"/>
                  <a:gd name="T18" fmla="*/ 160 w 193"/>
                  <a:gd name="T19" fmla="*/ 141 h 213"/>
                  <a:gd name="T20" fmla="*/ 193 w 193"/>
                  <a:gd name="T21" fmla="*/ 17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3" h="213">
                    <a:moveTo>
                      <a:pt x="193" y="171"/>
                    </a:moveTo>
                    <a:cubicBezTo>
                      <a:pt x="171" y="199"/>
                      <a:pt x="139" y="213"/>
                      <a:pt x="104" y="213"/>
                    </a:cubicBezTo>
                    <a:cubicBezTo>
                      <a:pt x="51" y="213"/>
                      <a:pt x="0" y="168"/>
                      <a:pt x="0" y="107"/>
                    </a:cubicBezTo>
                    <a:cubicBezTo>
                      <a:pt x="0" y="43"/>
                      <a:pt x="51" y="0"/>
                      <a:pt x="106" y="0"/>
                    </a:cubicBezTo>
                    <a:cubicBezTo>
                      <a:pt x="139" y="0"/>
                      <a:pt x="171" y="14"/>
                      <a:pt x="191" y="40"/>
                    </a:cubicBezTo>
                    <a:cubicBezTo>
                      <a:pt x="159" y="70"/>
                      <a:pt x="159" y="70"/>
                      <a:pt x="159" y="70"/>
                    </a:cubicBezTo>
                    <a:cubicBezTo>
                      <a:pt x="145" y="52"/>
                      <a:pt x="127" y="44"/>
                      <a:pt x="106" y="44"/>
                    </a:cubicBezTo>
                    <a:cubicBezTo>
                      <a:pt x="72" y="44"/>
                      <a:pt x="44" y="72"/>
                      <a:pt x="44" y="106"/>
                    </a:cubicBezTo>
                    <a:cubicBezTo>
                      <a:pt x="44" y="141"/>
                      <a:pt x="72" y="169"/>
                      <a:pt x="106" y="169"/>
                    </a:cubicBezTo>
                    <a:cubicBezTo>
                      <a:pt x="127" y="169"/>
                      <a:pt x="146" y="160"/>
                      <a:pt x="160" y="141"/>
                    </a:cubicBezTo>
                    <a:lnTo>
                      <a:pt x="193" y="171"/>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9" name="Freeform 10"/>
              <p:cNvSpPr>
                <a:spLocks/>
              </p:cNvSpPr>
              <p:nvPr/>
            </p:nvSpPr>
            <p:spPr bwMode="auto">
              <a:xfrm>
                <a:off x="640148" y="660981"/>
                <a:ext cx="329553" cy="322747"/>
              </a:xfrm>
              <a:custGeom>
                <a:avLst/>
                <a:gdLst>
                  <a:gd name="T0" fmla="*/ 194 w 493"/>
                  <a:gd name="T1" fmla="*/ 285 h 483"/>
                  <a:gd name="T2" fmla="*/ 0 w 493"/>
                  <a:gd name="T3" fmla="*/ 0 h 483"/>
                  <a:gd name="T4" fmla="*/ 121 w 493"/>
                  <a:gd name="T5" fmla="*/ 0 h 483"/>
                  <a:gd name="T6" fmla="*/ 247 w 493"/>
                  <a:gd name="T7" fmla="*/ 191 h 483"/>
                  <a:gd name="T8" fmla="*/ 374 w 493"/>
                  <a:gd name="T9" fmla="*/ 0 h 483"/>
                  <a:gd name="T10" fmla="*/ 493 w 493"/>
                  <a:gd name="T11" fmla="*/ 0 h 483"/>
                  <a:gd name="T12" fmla="*/ 299 w 493"/>
                  <a:gd name="T13" fmla="*/ 285 h 483"/>
                  <a:gd name="T14" fmla="*/ 299 w 493"/>
                  <a:gd name="T15" fmla="*/ 483 h 483"/>
                  <a:gd name="T16" fmla="*/ 194 w 493"/>
                  <a:gd name="T17" fmla="*/ 483 h 483"/>
                  <a:gd name="T18" fmla="*/ 194 w 493"/>
                  <a:gd name="T19" fmla="*/ 285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3" h="483">
                    <a:moveTo>
                      <a:pt x="194" y="285"/>
                    </a:moveTo>
                    <a:lnTo>
                      <a:pt x="0" y="0"/>
                    </a:lnTo>
                    <a:lnTo>
                      <a:pt x="121" y="0"/>
                    </a:lnTo>
                    <a:lnTo>
                      <a:pt x="247" y="191"/>
                    </a:lnTo>
                    <a:lnTo>
                      <a:pt x="374" y="0"/>
                    </a:lnTo>
                    <a:lnTo>
                      <a:pt x="493" y="0"/>
                    </a:lnTo>
                    <a:lnTo>
                      <a:pt x="299" y="285"/>
                    </a:lnTo>
                    <a:lnTo>
                      <a:pt x="299" y="483"/>
                    </a:lnTo>
                    <a:lnTo>
                      <a:pt x="194" y="483"/>
                    </a:lnTo>
                    <a:lnTo>
                      <a:pt x="194" y="28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10" name="Rectangle 11"/>
              <p:cNvSpPr>
                <a:spLocks noChangeArrowheads="1"/>
              </p:cNvSpPr>
              <p:nvPr/>
            </p:nvSpPr>
            <p:spPr bwMode="auto">
              <a:xfrm>
                <a:off x="1047484" y="660981"/>
                <a:ext cx="67549" cy="322747"/>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11" name="Freeform 12"/>
              <p:cNvSpPr>
                <a:spLocks/>
              </p:cNvSpPr>
              <p:nvPr/>
            </p:nvSpPr>
            <p:spPr bwMode="auto">
              <a:xfrm>
                <a:off x="1600151" y="660981"/>
                <a:ext cx="286568" cy="322747"/>
              </a:xfrm>
              <a:custGeom>
                <a:avLst/>
                <a:gdLst>
                  <a:gd name="T0" fmla="*/ 0 w 429"/>
                  <a:gd name="T1" fmla="*/ 0 h 483"/>
                  <a:gd name="T2" fmla="*/ 99 w 429"/>
                  <a:gd name="T3" fmla="*/ 0 h 483"/>
                  <a:gd name="T4" fmla="*/ 327 w 429"/>
                  <a:gd name="T5" fmla="*/ 309 h 483"/>
                  <a:gd name="T6" fmla="*/ 327 w 429"/>
                  <a:gd name="T7" fmla="*/ 0 h 483"/>
                  <a:gd name="T8" fmla="*/ 429 w 429"/>
                  <a:gd name="T9" fmla="*/ 0 h 483"/>
                  <a:gd name="T10" fmla="*/ 429 w 429"/>
                  <a:gd name="T11" fmla="*/ 483 h 483"/>
                  <a:gd name="T12" fmla="*/ 336 w 429"/>
                  <a:gd name="T13" fmla="*/ 483 h 483"/>
                  <a:gd name="T14" fmla="*/ 102 w 429"/>
                  <a:gd name="T15" fmla="*/ 167 h 483"/>
                  <a:gd name="T16" fmla="*/ 102 w 429"/>
                  <a:gd name="T17" fmla="*/ 483 h 483"/>
                  <a:gd name="T18" fmla="*/ 0 w 429"/>
                  <a:gd name="T19" fmla="*/ 483 h 483"/>
                  <a:gd name="T20" fmla="*/ 0 w 429"/>
                  <a:gd name="T21"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9" h="483">
                    <a:moveTo>
                      <a:pt x="0" y="0"/>
                    </a:moveTo>
                    <a:lnTo>
                      <a:pt x="99" y="0"/>
                    </a:lnTo>
                    <a:lnTo>
                      <a:pt x="327" y="309"/>
                    </a:lnTo>
                    <a:lnTo>
                      <a:pt x="327" y="0"/>
                    </a:lnTo>
                    <a:lnTo>
                      <a:pt x="429" y="0"/>
                    </a:lnTo>
                    <a:lnTo>
                      <a:pt x="429" y="483"/>
                    </a:lnTo>
                    <a:lnTo>
                      <a:pt x="336" y="483"/>
                    </a:lnTo>
                    <a:lnTo>
                      <a:pt x="102" y="167"/>
                    </a:lnTo>
                    <a:lnTo>
                      <a:pt x="102" y="483"/>
                    </a:lnTo>
                    <a:lnTo>
                      <a:pt x="0" y="483"/>
                    </a:lnTo>
                    <a:lnTo>
                      <a:pt x="0"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dirty="0">
                  <a:latin typeface="+mn-lt"/>
                  <a:ea typeface="+mn-ea"/>
                  <a:cs typeface="+mn-cs"/>
                </a:endParaRPr>
              </a:p>
            </p:txBody>
          </p:sp>
          <p:sp>
            <p:nvSpPr>
              <p:cNvPr id="12" name="Freeform 13"/>
              <p:cNvSpPr>
                <a:spLocks/>
              </p:cNvSpPr>
              <p:nvPr/>
            </p:nvSpPr>
            <p:spPr bwMode="auto">
              <a:xfrm>
                <a:off x="1997253" y="660981"/>
                <a:ext cx="278381" cy="322747"/>
              </a:xfrm>
              <a:custGeom>
                <a:avLst/>
                <a:gdLst>
                  <a:gd name="T0" fmla="*/ 156 w 416"/>
                  <a:gd name="T1" fmla="*/ 100 h 483"/>
                  <a:gd name="T2" fmla="*/ 0 w 416"/>
                  <a:gd name="T3" fmla="*/ 100 h 483"/>
                  <a:gd name="T4" fmla="*/ 0 w 416"/>
                  <a:gd name="T5" fmla="*/ 0 h 483"/>
                  <a:gd name="T6" fmla="*/ 416 w 416"/>
                  <a:gd name="T7" fmla="*/ 0 h 483"/>
                  <a:gd name="T8" fmla="*/ 416 w 416"/>
                  <a:gd name="T9" fmla="*/ 100 h 483"/>
                  <a:gd name="T10" fmla="*/ 260 w 416"/>
                  <a:gd name="T11" fmla="*/ 100 h 483"/>
                  <a:gd name="T12" fmla="*/ 260 w 416"/>
                  <a:gd name="T13" fmla="*/ 483 h 483"/>
                  <a:gd name="T14" fmla="*/ 156 w 416"/>
                  <a:gd name="T15" fmla="*/ 483 h 483"/>
                  <a:gd name="T16" fmla="*/ 156 w 416"/>
                  <a:gd name="T17" fmla="*/ 10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6" h="483">
                    <a:moveTo>
                      <a:pt x="156" y="100"/>
                    </a:moveTo>
                    <a:lnTo>
                      <a:pt x="0" y="100"/>
                    </a:lnTo>
                    <a:lnTo>
                      <a:pt x="0" y="0"/>
                    </a:lnTo>
                    <a:lnTo>
                      <a:pt x="416" y="0"/>
                    </a:lnTo>
                    <a:lnTo>
                      <a:pt x="416" y="100"/>
                    </a:lnTo>
                    <a:lnTo>
                      <a:pt x="260" y="100"/>
                    </a:lnTo>
                    <a:lnTo>
                      <a:pt x="260" y="483"/>
                    </a:lnTo>
                    <a:lnTo>
                      <a:pt x="156" y="483"/>
                    </a:lnTo>
                    <a:lnTo>
                      <a:pt x="156" y="10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13" name="Freeform 14"/>
              <p:cNvSpPr>
                <a:spLocks/>
              </p:cNvSpPr>
              <p:nvPr/>
            </p:nvSpPr>
            <p:spPr bwMode="auto">
              <a:xfrm>
                <a:off x="1256269" y="660981"/>
                <a:ext cx="233349" cy="322747"/>
              </a:xfrm>
              <a:custGeom>
                <a:avLst/>
                <a:gdLst>
                  <a:gd name="T0" fmla="*/ 0 w 348"/>
                  <a:gd name="T1" fmla="*/ 0 h 483"/>
                  <a:gd name="T2" fmla="*/ 348 w 348"/>
                  <a:gd name="T3" fmla="*/ 0 h 483"/>
                  <a:gd name="T4" fmla="*/ 348 w 348"/>
                  <a:gd name="T5" fmla="*/ 100 h 483"/>
                  <a:gd name="T6" fmla="*/ 102 w 348"/>
                  <a:gd name="T7" fmla="*/ 100 h 483"/>
                  <a:gd name="T8" fmla="*/ 102 w 348"/>
                  <a:gd name="T9" fmla="*/ 385 h 483"/>
                  <a:gd name="T10" fmla="*/ 348 w 348"/>
                  <a:gd name="T11" fmla="*/ 385 h 483"/>
                  <a:gd name="T12" fmla="*/ 348 w 348"/>
                  <a:gd name="T13" fmla="*/ 483 h 483"/>
                  <a:gd name="T14" fmla="*/ 0 w 348"/>
                  <a:gd name="T15" fmla="*/ 483 h 483"/>
                  <a:gd name="T16" fmla="*/ 0 w 348"/>
                  <a:gd name="T17"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483">
                    <a:moveTo>
                      <a:pt x="0" y="0"/>
                    </a:moveTo>
                    <a:lnTo>
                      <a:pt x="348" y="0"/>
                    </a:lnTo>
                    <a:lnTo>
                      <a:pt x="348" y="100"/>
                    </a:lnTo>
                    <a:lnTo>
                      <a:pt x="102" y="100"/>
                    </a:lnTo>
                    <a:lnTo>
                      <a:pt x="102" y="385"/>
                    </a:lnTo>
                    <a:lnTo>
                      <a:pt x="348" y="385"/>
                    </a:lnTo>
                    <a:lnTo>
                      <a:pt x="348" y="483"/>
                    </a:lnTo>
                    <a:lnTo>
                      <a:pt x="0" y="483"/>
                    </a:lnTo>
                    <a:lnTo>
                      <a:pt x="0" y="0"/>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grpSp>
        <p:sp>
          <p:nvSpPr>
            <p:cNvPr id="7" name="Oval 7"/>
            <p:cNvSpPr>
              <a:spLocks noChangeArrowheads="1"/>
            </p:cNvSpPr>
            <p:nvPr/>
          </p:nvSpPr>
          <p:spPr bwMode="auto">
            <a:xfrm>
              <a:off x="1078370" y="620557"/>
              <a:ext cx="71457" cy="69725"/>
            </a:xfrm>
            <a:prstGeom prst="ellipse">
              <a:avLst/>
            </a:prstGeom>
            <a:solidFill>
              <a:schemeClr val="tx1"/>
            </a:solidFill>
            <a:ln>
              <a:noFill/>
            </a:ln>
          </p:spPr>
          <p:txBody>
            <a:bodyPr/>
            <a:lstStyle/>
            <a:p>
              <a:pPr defTabSz="713232" fontAlgn="auto">
                <a:spcBef>
                  <a:spcPts val="0"/>
                </a:spcBef>
                <a:spcAft>
                  <a:spcPts val="0"/>
                </a:spcAft>
                <a:defRPr/>
              </a:pPr>
              <a:endParaRPr lang="fr-FR" sz="1404">
                <a:latin typeface="+mn-lt"/>
                <a:ea typeface="+mn-ea"/>
                <a:cs typeface="+mn-cs"/>
              </a:endParaRPr>
            </a:p>
          </p:txBody>
        </p:sp>
      </p:grpSp>
      <p:sp>
        <p:nvSpPr>
          <p:cNvPr id="14" name="Oval 9"/>
          <p:cNvSpPr>
            <a:spLocks noChangeArrowheads="1"/>
          </p:cNvSpPr>
          <p:nvPr/>
        </p:nvSpPr>
        <p:spPr bwMode="auto">
          <a:xfrm>
            <a:off x="4987925" y="5387975"/>
            <a:ext cx="71438" cy="73025"/>
          </a:xfrm>
          <a:prstGeom prst="ellipse">
            <a:avLst/>
          </a:prstGeom>
          <a:solidFill>
            <a:schemeClr val="tx1"/>
          </a:solidFill>
          <a:ln>
            <a:noFill/>
          </a:ln>
        </p:spPr>
        <p:txBody>
          <a:bodyPr/>
          <a:lstStyle/>
          <a:p>
            <a:pPr defTabSz="713232" fontAlgn="auto">
              <a:spcBef>
                <a:spcPts val="0"/>
              </a:spcBef>
              <a:spcAft>
                <a:spcPts val="0"/>
              </a:spcAft>
              <a:defRPr/>
            </a:pPr>
            <a:endParaRPr lang="fr-FR" sz="1404">
              <a:latin typeface="+mn-lt"/>
              <a:ea typeface="+mn-ea"/>
              <a:cs typeface="+mn-cs"/>
            </a:endParaRPr>
          </a:p>
        </p:txBody>
      </p:sp>
      <p:sp>
        <p:nvSpPr>
          <p:cNvPr id="15" name="Oval 7"/>
          <p:cNvSpPr>
            <a:spLocks noChangeArrowheads="1"/>
          </p:cNvSpPr>
          <p:nvPr/>
        </p:nvSpPr>
        <p:spPr bwMode="auto">
          <a:xfrm>
            <a:off x="1077913" y="5389563"/>
            <a:ext cx="71437" cy="71437"/>
          </a:xfrm>
          <a:prstGeom prst="ellipse">
            <a:avLst/>
          </a:prstGeom>
          <a:solidFill>
            <a:schemeClr val="tx1"/>
          </a:solidFill>
          <a:ln>
            <a:noFill/>
          </a:ln>
        </p:spPr>
        <p:txBody>
          <a:bodyPr/>
          <a:lstStyle/>
          <a:p>
            <a:pPr defTabSz="713232" fontAlgn="auto">
              <a:spcBef>
                <a:spcPts val="0"/>
              </a:spcBef>
              <a:spcAft>
                <a:spcPts val="0"/>
              </a:spcAft>
              <a:defRPr/>
            </a:pPr>
            <a:endParaRPr lang="fr-FR" sz="1404">
              <a:latin typeface="+mn-lt"/>
              <a:ea typeface="+mn-ea"/>
              <a:cs typeface="+mn-cs"/>
            </a:endParaRPr>
          </a:p>
        </p:txBody>
      </p:sp>
      <p:sp>
        <p:nvSpPr>
          <p:cNvPr id="16" name="Oval 8"/>
          <p:cNvSpPr>
            <a:spLocks noChangeArrowheads="1"/>
          </p:cNvSpPr>
          <p:nvPr/>
        </p:nvSpPr>
        <p:spPr bwMode="auto">
          <a:xfrm>
            <a:off x="4987925" y="619125"/>
            <a:ext cx="73025" cy="73025"/>
          </a:xfrm>
          <a:prstGeom prst="ellipse">
            <a:avLst/>
          </a:prstGeom>
          <a:solidFill>
            <a:schemeClr val="tx1"/>
          </a:solidFill>
          <a:ln>
            <a:noFill/>
          </a:ln>
        </p:spPr>
        <p:txBody>
          <a:bodyPr/>
          <a:lstStyle/>
          <a:p>
            <a:pPr defTabSz="713232" fontAlgn="auto">
              <a:spcBef>
                <a:spcPts val="0"/>
              </a:spcBef>
              <a:spcAft>
                <a:spcPts val="0"/>
              </a:spcAft>
              <a:defRPr/>
            </a:pPr>
            <a:endParaRPr lang="fr-FR" sz="1404">
              <a:latin typeface="+mn-lt"/>
              <a:ea typeface="+mn-ea"/>
              <a:cs typeface="+mn-cs"/>
            </a:endParaRPr>
          </a:p>
        </p:txBody>
      </p:sp>
      <p:sp>
        <p:nvSpPr>
          <p:cNvPr id="20" name="Title 1"/>
          <p:cNvSpPr>
            <a:spLocks noGrp="1"/>
          </p:cNvSpPr>
          <p:nvPr>
            <p:ph type="ctrTitle"/>
          </p:nvPr>
        </p:nvSpPr>
        <p:spPr>
          <a:xfrm>
            <a:off x="5110163" y="1031874"/>
            <a:ext cx="3624263" cy="2359025"/>
          </a:xfrm>
          <a:prstGeom prst="rect">
            <a:avLst/>
          </a:prstGeom>
        </p:spPr>
        <p:txBody>
          <a:bodyPr>
            <a:noAutofit/>
          </a:bodyPr>
          <a:lstStyle>
            <a:lvl1pPr algn="l">
              <a:lnSpc>
                <a:spcPct val="75000"/>
              </a:lnSpc>
              <a:spcBef>
                <a:spcPts val="0"/>
              </a:spcBef>
              <a:spcAft>
                <a:spcPts val="0"/>
              </a:spcAft>
              <a:defRPr sz="4000" b="0">
                <a:solidFill>
                  <a:schemeClr val="accent1"/>
                </a:solidFill>
                <a:latin typeface="Cyient Medium" panose="020B0703020203020204" pitchFamily="34" charset="0"/>
              </a:defRPr>
            </a:lvl1pPr>
          </a:lstStyle>
          <a:p>
            <a:r>
              <a:rPr lang="en-US" smtClean="0"/>
              <a:t>Click to edit Master title style</a:t>
            </a:r>
            <a:endParaRPr lang="en-GB" dirty="0"/>
          </a:p>
        </p:txBody>
      </p:sp>
      <p:sp>
        <p:nvSpPr>
          <p:cNvPr id="25" name="Subtitle 2"/>
          <p:cNvSpPr>
            <a:spLocks noGrp="1"/>
          </p:cNvSpPr>
          <p:nvPr>
            <p:ph type="subTitle" idx="1"/>
          </p:nvPr>
        </p:nvSpPr>
        <p:spPr>
          <a:xfrm>
            <a:off x="5110164" y="3641725"/>
            <a:ext cx="3624262" cy="701675"/>
          </a:xfrm>
          <a:prstGeom prst="rect">
            <a:avLst/>
          </a:prstGeom>
        </p:spPr>
        <p:txBody>
          <a:bodyPr>
            <a:noAutofit/>
          </a:bodyPr>
          <a:lstStyle>
            <a:lvl1pPr marL="0" indent="0" algn="l">
              <a:spcBef>
                <a:spcPts val="0"/>
              </a:spcBef>
              <a:spcAft>
                <a:spcPts val="0"/>
              </a:spcAft>
              <a:buNone/>
              <a:defRPr sz="1800" b="0">
                <a:solidFill>
                  <a:schemeClr val="accent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GB" dirty="0"/>
          </a:p>
        </p:txBody>
      </p:sp>
      <p:sp>
        <p:nvSpPr>
          <p:cNvPr id="26" name="Picture Placeholder 3"/>
          <p:cNvSpPr>
            <a:spLocks noGrp="1"/>
          </p:cNvSpPr>
          <p:nvPr>
            <p:ph type="pic" sz="quarter" idx="12"/>
          </p:nvPr>
        </p:nvSpPr>
        <p:spPr>
          <a:xfrm>
            <a:off x="1258241" y="902771"/>
            <a:ext cx="3621734" cy="4396305"/>
          </a:xfrm>
        </p:spPr>
        <p:txBody>
          <a:bodyPr rtlCol="0">
            <a:noAutofit/>
          </a:bodyPr>
          <a:lstStyle/>
          <a:p>
            <a:pPr lvl="0"/>
            <a:r>
              <a:rPr lang="en-US" noProof="0" smtClean="0"/>
              <a:t>Click icon to add picture</a:t>
            </a:r>
            <a:endParaRPr lang="en-GB" noProof="0" dirty="0"/>
          </a:p>
        </p:txBody>
      </p:sp>
      <p:sp>
        <p:nvSpPr>
          <p:cNvPr id="19" name="Slide Number Placeholder 18"/>
          <p:cNvSpPr>
            <a:spLocks noGrp="1"/>
          </p:cNvSpPr>
          <p:nvPr>
            <p:ph type="sldNum" sz="quarter" idx="15"/>
          </p:nvPr>
        </p:nvSpPr>
        <p:spPr/>
        <p:txBody>
          <a:bodyPr/>
          <a:lstStyle/>
          <a:p>
            <a:pPr>
              <a:defRPr/>
            </a:pPr>
            <a:fld id="{6E510638-578D-B241-A095-99E449BE4C96}" type="slidenum">
              <a:rPr lang="en-GB" smtClean="0"/>
              <a:pPr>
                <a:defRPr/>
              </a:pPr>
              <a:t>‹#›</a:t>
            </a:fld>
            <a:endParaRPr lang="en-GB" dirty="0"/>
          </a:p>
        </p:txBody>
      </p:sp>
      <p:pic>
        <p:nvPicPr>
          <p:cNvPr id="21" name="Picture 2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12800" y="4590000"/>
            <a:ext cx="900000" cy="900000"/>
          </a:xfrm>
          <a:prstGeom prst="rect">
            <a:avLst/>
          </a:prstGeom>
        </p:spPr>
      </p:pic>
      <p:sp>
        <p:nvSpPr>
          <p:cNvPr id="22" name="Footer Placeholder 4"/>
          <p:cNvSpPr>
            <a:spLocks noGrp="1"/>
          </p:cNvSpPr>
          <p:nvPr>
            <p:ph type="ftr" sz="quarter" idx="3"/>
          </p:nvPr>
        </p:nvSpPr>
        <p:spPr>
          <a:xfrm rot="16200000">
            <a:off x="-269081" y="4117181"/>
            <a:ext cx="2251075" cy="112713"/>
          </a:xfrm>
          <a:prstGeom prst="rect">
            <a:avLst/>
          </a:prstGeom>
        </p:spPr>
        <p:txBody>
          <a:bodyPr vert="horz" wrap="square" lIns="0" tIns="0" rIns="0" bIns="0" rtlCol="0" anchor="ctr">
            <a:spAutoFit/>
          </a:bodyPr>
          <a:lstStyle>
            <a:lvl1pPr algn="ctr" defTabSz="713232" fontAlgn="auto">
              <a:lnSpc>
                <a:spcPct val="90000"/>
              </a:lnSpc>
              <a:spcBef>
                <a:spcPts val="0"/>
              </a:spcBef>
              <a:spcAft>
                <a:spcPts val="0"/>
              </a:spcAft>
              <a:defRPr sz="800" b="0" smtClean="0">
                <a:solidFill>
                  <a:schemeClr val="accent1"/>
                </a:solidFill>
                <a:latin typeface="+mn-lt"/>
                <a:ea typeface="+mn-ea"/>
                <a:cs typeface="+mn-cs"/>
              </a:defRPr>
            </a:lvl1pPr>
          </a:lstStyle>
          <a:p>
            <a:pPr>
              <a:defRPr/>
            </a:pPr>
            <a:r>
              <a:rPr lang="en-GB" dirty="0" smtClean="0"/>
              <a:t>CYIENT © 2016  CONFIDENTIAL</a:t>
            </a:r>
            <a:endParaRPr lang="en-GB" dirty="0"/>
          </a:p>
        </p:txBody>
      </p:sp>
      <p:sp>
        <p:nvSpPr>
          <p:cNvPr id="23" name="Date Placeholder 3"/>
          <p:cNvSpPr>
            <a:spLocks noGrp="1"/>
          </p:cNvSpPr>
          <p:nvPr>
            <p:ph type="dt" sz="half" idx="2"/>
          </p:nvPr>
        </p:nvSpPr>
        <p:spPr>
          <a:xfrm rot="16200000">
            <a:off x="-283368" y="1859756"/>
            <a:ext cx="2279650" cy="112713"/>
          </a:xfrm>
          <a:prstGeom prst="rect">
            <a:avLst/>
          </a:prstGeom>
        </p:spPr>
        <p:txBody>
          <a:bodyPr vert="horz" wrap="square" lIns="0" tIns="0" rIns="0" bIns="0" rtlCol="0" anchor="ctr">
            <a:spAutoFit/>
          </a:bodyPr>
          <a:lstStyle>
            <a:lvl1pPr algn="ctr" defTabSz="713232" fontAlgn="auto">
              <a:lnSpc>
                <a:spcPct val="90000"/>
              </a:lnSpc>
              <a:spcBef>
                <a:spcPts val="0"/>
              </a:spcBef>
              <a:spcAft>
                <a:spcPts val="0"/>
              </a:spcAft>
              <a:defRPr sz="800" b="0" smtClean="0">
                <a:solidFill>
                  <a:schemeClr val="accent1"/>
                </a:solidFill>
                <a:latin typeface="+mn-lt"/>
                <a:ea typeface="+mn-ea"/>
                <a:cs typeface="+mn-cs"/>
              </a:defRPr>
            </a:lvl1pPr>
          </a:lstStyle>
          <a:p>
            <a:pPr>
              <a:defRPr/>
            </a:pPr>
            <a:fld id="{9A939F81-4C4A-7646-BEB9-65200944B643}" type="datetime1">
              <a:rPr lang="x-none" smtClean="0"/>
              <a:t>09/16/2016</a:t>
            </a:fld>
            <a:endParaRPr lang="en-GB" dirty="0"/>
          </a:p>
        </p:txBody>
      </p:sp>
    </p:spTree>
    <p:extLst>
      <p:ext uri="{BB962C8B-B14F-4D97-AF65-F5344CB8AC3E}">
        <p14:creationId xmlns:p14="http://schemas.microsoft.com/office/powerpoint/2010/main" val="342524499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rgbClr val="00A5DF"/>
        </a:solidFill>
        <a:effectLst/>
      </p:bgPr>
    </p:bg>
    <p:spTree>
      <p:nvGrpSpPr>
        <p:cNvPr id="1" name=""/>
        <p:cNvGrpSpPr/>
        <p:nvPr/>
      </p:nvGrpSpPr>
      <p:grpSpPr>
        <a:xfrm>
          <a:off x="0" y="0"/>
          <a:ext cx="0" cy="0"/>
          <a:chOff x="0" y="0"/>
          <a:chExt cx="0" cy="0"/>
        </a:xfrm>
      </p:grpSpPr>
      <p:sp>
        <p:nvSpPr>
          <p:cNvPr id="4" name="Rectangle 3"/>
          <p:cNvSpPr/>
          <p:nvPr/>
        </p:nvSpPr>
        <p:spPr>
          <a:xfrm>
            <a:off x="473799" y="1068897"/>
            <a:ext cx="5625344" cy="3459223"/>
          </a:xfrm>
          <a:prstGeom prst="rect">
            <a:avLst/>
          </a:prstGeom>
          <a:solidFill>
            <a:schemeClr val="bg1"/>
          </a:solidFill>
          <a:ln>
            <a:noFill/>
          </a:ln>
        </p:spPr>
        <p:style>
          <a:lnRef idx="2">
            <a:schemeClr val="accent1"/>
          </a:lnRef>
          <a:fillRef idx="1">
            <a:schemeClr val="lt1"/>
          </a:fillRef>
          <a:effectRef idx="0">
            <a:schemeClr val="accent1"/>
          </a:effectRef>
          <a:fontRef idx="minor">
            <a:schemeClr val="dk1"/>
          </a:fontRef>
        </p:style>
        <p:txBody>
          <a:bodyPr anchor="ctr"/>
          <a:lstStyle/>
          <a:p>
            <a:pPr algn="ctr" defTabSz="713232" fontAlgn="auto">
              <a:spcBef>
                <a:spcPts val="0"/>
              </a:spcBef>
              <a:spcAft>
                <a:spcPts val="0"/>
              </a:spcAft>
              <a:defRPr/>
            </a:pPr>
            <a:endParaRPr lang="en-GB" sz="1404"/>
          </a:p>
        </p:txBody>
      </p:sp>
      <p:sp>
        <p:nvSpPr>
          <p:cNvPr id="5" name="Oval 6"/>
          <p:cNvSpPr>
            <a:spLocks noChangeArrowheads="1"/>
          </p:cNvSpPr>
          <p:nvPr/>
        </p:nvSpPr>
        <p:spPr bwMode="auto">
          <a:xfrm>
            <a:off x="292823" y="4716645"/>
            <a:ext cx="71437" cy="73025"/>
          </a:xfrm>
          <a:prstGeom prst="ellipse">
            <a:avLst/>
          </a:prstGeom>
          <a:solidFill>
            <a:schemeClr val="bg1"/>
          </a:solidFill>
          <a:ln>
            <a:noFill/>
          </a:ln>
        </p:spPr>
        <p:txBody>
          <a:bodyPr/>
          <a:lstStyle/>
          <a:p>
            <a:pPr defTabSz="713232" fontAlgn="auto">
              <a:spcBef>
                <a:spcPts val="0"/>
              </a:spcBef>
              <a:spcAft>
                <a:spcPts val="0"/>
              </a:spcAft>
              <a:defRPr/>
            </a:pPr>
            <a:endParaRPr lang="fr-FR" sz="1404">
              <a:latin typeface="+mn-lt"/>
              <a:ea typeface="+mn-ea"/>
              <a:cs typeface="+mn-cs"/>
            </a:endParaRPr>
          </a:p>
        </p:txBody>
      </p:sp>
      <p:sp>
        <p:nvSpPr>
          <p:cNvPr id="17" name="Oval 8"/>
          <p:cNvSpPr>
            <a:spLocks noChangeArrowheads="1"/>
          </p:cNvSpPr>
          <p:nvPr/>
        </p:nvSpPr>
        <p:spPr bwMode="auto">
          <a:xfrm>
            <a:off x="6213137" y="803845"/>
            <a:ext cx="71438" cy="71438"/>
          </a:xfrm>
          <a:prstGeom prst="ellipse">
            <a:avLst/>
          </a:prstGeom>
          <a:solidFill>
            <a:schemeClr val="bg1"/>
          </a:solidFill>
          <a:ln>
            <a:noFill/>
          </a:ln>
        </p:spPr>
        <p:txBody>
          <a:bodyPr/>
          <a:lstStyle/>
          <a:p>
            <a:pPr defTabSz="713232" fontAlgn="auto">
              <a:spcBef>
                <a:spcPts val="0"/>
              </a:spcBef>
              <a:spcAft>
                <a:spcPts val="0"/>
              </a:spcAft>
              <a:defRPr/>
            </a:pPr>
            <a:endParaRPr lang="fr-FR" sz="1404">
              <a:latin typeface="+mn-lt"/>
              <a:ea typeface="+mn-ea"/>
              <a:cs typeface="+mn-cs"/>
            </a:endParaRPr>
          </a:p>
        </p:txBody>
      </p:sp>
      <p:sp>
        <p:nvSpPr>
          <p:cNvPr id="18" name="Oval 9"/>
          <p:cNvSpPr>
            <a:spLocks noChangeArrowheads="1"/>
          </p:cNvSpPr>
          <p:nvPr/>
        </p:nvSpPr>
        <p:spPr bwMode="auto">
          <a:xfrm>
            <a:off x="6213137" y="4716645"/>
            <a:ext cx="71438" cy="73025"/>
          </a:xfrm>
          <a:prstGeom prst="ellipse">
            <a:avLst/>
          </a:prstGeom>
          <a:solidFill>
            <a:schemeClr val="bg1"/>
          </a:solidFill>
          <a:ln>
            <a:noFill/>
          </a:ln>
        </p:spPr>
        <p:txBody>
          <a:bodyPr/>
          <a:lstStyle/>
          <a:p>
            <a:pPr defTabSz="713232" fontAlgn="auto">
              <a:spcBef>
                <a:spcPts val="0"/>
              </a:spcBef>
              <a:spcAft>
                <a:spcPts val="0"/>
              </a:spcAft>
              <a:defRPr/>
            </a:pPr>
            <a:endParaRPr lang="fr-FR" sz="1404">
              <a:latin typeface="+mn-lt"/>
              <a:ea typeface="+mn-ea"/>
              <a:cs typeface="+mn-cs"/>
            </a:endParaRPr>
          </a:p>
        </p:txBody>
      </p:sp>
      <p:sp>
        <p:nvSpPr>
          <p:cNvPr id="9" name="Title 1"/>
          <p:cNvSpPr>
            <a:spLocks noGrp="1"/>
          </p:cNvSpPr>
          <p:nvPr>
            <p:ph type="ctrTitle"/>
          </p:nvPr>
        </p:nvSpPr>
        <p:spPr>
          <a:xfrm>
            <a:off x="719138" y="1336807"/>
            <a:ext cx="5059493" cy="1401763"/>
          </a:xfrm>
          <a:prstGeom prst="rect">
            <a:avLst/>
          </a:prstGeom>
        </p:spPr>
        <p:txBody>
          <a:bodyPr>
            <a:noAutofit/>
          </a:bodyPr>
          <a:lstStyle>
            <a:lvl1pPr algn="l">
              <a:lnSpc>
                <a:spcPct val="80000"/>
              </a:lnSpc>
              <a:spcBef>
                <a:spcPts val="0"/>
              </a:spcBef>
              <a:spcAft>
                <a:spcPts val="0"/>
              </a:spcAft>
              <a:defRPr sz="3500" b="0">
                <a:solidFill>
                  <a:srgbClr val="00A5DF"/>
                </a:solidFill>
                <a:latin typeface="Cyient Medium" panose="020B0703020203020204" pitchFamily="34" charset="0"/>
              </a:defRPr>
            </a:lvl1pPr>
          </a:lstStyle>
          <a:p>
            <a:r>
              <a:rPr lang="en-US" dirty="0" smtClean="0"/>
              <a:t>Click to edit Master title style</a:t>
            </a:r>
            <a:endParaRPr lang="en-GB" dirty="0"/>
          </a:p>
        </p:txBody>
      </p:sp>
      <p:sp>
        <p:nvSpPr>
          <p:cNvPr id="10" name="Subtitle 2"/>
          <p:cNvSpPr>
            <a:spLocks noGrp="1"/>
          </p:cNvSpPr>
          <p:nvPr>
            <p:ph type="subTitle" idx="1"/>
          </p:nvPr>
        </p:nvSpPr>
        <p:spPr>
          <a:xfrm>
            <a:off x="719138" y="2862394"/>
            <a:ext cx="5067944" cy="701675"/>
          </a:xfrm>
          <a:prstGeom prst="rect">
            <a:avLst/>
          </a:prstGeom>
        </p:spPr>
        <p:txBody>
          <a:bodyPr>
            <a:noAutofit/>
          </a:bodyPr>
          <a:lstStyle>
            <a:lvl1pPr marL="0" indent="0" algn="l">
              <a:spcBef>
                <a:spcPts val="0"/>
              </a:spcBef>
              <a:spcAft>
                <a:spcPts val="0"/>
              </a:spcAft>
              <a:buNone/>
              <a:defRPr sz="1800" b="0">
                <a:solidFill>
                  <a:srgbClr val="00A5DF"/>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GB" dirty="0"/>
          </a:p>
        </p:txBody>
      </p:sp>
      <p:sp>
        <p:nvSpPr>
          <p:cNvPr id="22" name="Oval 6"/>
          <p:cNvSpPr>
            <a:spLocks noChangeArrowheads="1"/>
          </p:cNvSpPr>
          <p:nvPr userDrawn="1"/>
        </p:nvSpPr>
        <p:spPr bwMode="auto">
          <a:xfrm>
            <a:off x="288367" y="812053"/>
            <a:ext cx="71437" cy="73025"/>
          </a:xfrm>
          <a:prstGeom prst="ellipse">
            <a:avLst/>
          </a:prstGeom>
          <a:solidFill>
            <a:schemeClr val="bg1"/>
          </a:solidFill>
          <a:ln>
            <a:noFill/>
          </a:ln>
        </p:spPr>
        <p:txBody>
          <a:bodyPr/>
          <a:lstStyle/>
          <a:p>
            <a:pPr defTabSz="713232" fontAlgn="auto">
              <a:spcBef>
                <a:spcPts val="0"/>
              </a:spcBef>
              <a:spcAft>
                <a:spcPts val="0"/>
              </a:spcAft>
              <a:defRPr/>
            </a:pPr>
            <a:endParaRPr lang="fr-FR" sz="1404">
              <a:latin typeface="+mn-lt"/>
              <a:ea typeface="+mn-ea"/>
              <a:cs typeface="+mn-cs"/>
            </a:endParaRPr>
          </a:p>
        </p:txBody>
      </p:sp>
      <p:sp>
        <p:nvSpPr>
          <p:cNvPr id="14"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chemeClr val="bg1"/>
                </a:solidFill>
              </a:rPr>
              <a:t>CYIENT © 2016  CONFIDENTIAL</a:t>
            </a:r>
            <a:endParaRPr lang="en-GB" dirty="0">
              <a:solidFill>
                <a:schemeClr val="bg1"/>
              </a:solidFill>
            </a:endParaRPr>
          </a:p>
        </p:txBody>
      </p:sp>
      <p:sp>
        <p:nvSpPr>
          <p:cNvPr id="16"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bg1"/>
                </a:solidFill>
              </a:defRPr>
            </a:lvl1pPr>
          </a:lstStyle>
          <a:p>
            <a:pPr>
              <a:defRPr/>
            </a:pPr>
            <a:fld id="{6E510638-578D-B241-A095-99E449BE4C96}" type="slidenum">
              <a:rPr lang="en-GB" smtClean="0"/>
              <a:pPr>
                <a:defRPr/>
              </a:pPr>
              <a:t>‹#›</a:t>
            </a:fld>
            <a:endParaRPr lang="en-GB" dirty="0"/>
          </a:p>
        </p:txBody>
      </p:sp>
      <p:sp>
        <p:nvSpPr>
          <p:cNvPr id="13" name="Date Placeholder 3"/>
          <p:cNvSpPr txBox="1">
            <a:spLocks/>
          </p:cNvSpPr>
          <p:nvPr userDrawn="1"/>
        </p:nvSpPr>
        <p:spPr>
          <a:xfrm>
            <a:off x="5073543" y="5390673"/>
            <a:ext cx="1780445"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fld id="{5E4AE5A4-90C1-584A-97D4-CD140829CAC0}" type="datetime1">
              <a:rPr lang="x-none" smtClean="0">
                <a:solidFill>
                  <a:srgbClr val="FFFFFF"/>
                </a:solidFill>
              </a:rPr>
              <a:t>09/16/2016</a:t>
            </a:fld>
            <a:endParaRPr lang="en-GB" dirty="0">
              <a:solidFill>
                <a:srgbClr val="FFFFFF"/>
              </a:solidFill>
            </a:endParaRPr>
          </a:p>
        </p:txBody>
      </p:sp>
      <p:sp>
        <p:nvSpPr>
          <p:cNvPr id="3" name="Rectangle 2"/>
          <p:cNvSpPr/>
          <p:nvPr userDrawn="1"/>
        </p:nvSpPr>
        <p:spPr>
          <a:xfrm>
            <a:off x="0" y="0"/>
            <a:ext cx="9144000" cy="5715000"/>
          </a:xfrm>
          <a:prstGeom prst="rect">
            <a:avLst/>
          </a:prstGeom>
          <a:blipFill dpi="0" rotWithShape="1">
            <a:blip r:embed="rId2">
              <a:alphaModFix amt="12000"/>
            </a:blip>
            <a:srcRect/>
            <a:stretch>
              <a:fillRect/>
            </a:stretch>
          </a:blip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64196853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Image Section Header">
    <p:spTree>
      <p:nvGrpSpPr>
        <p:cNvPr id="1" name=""/>
        <p:cNvGrpSpPr/>
        <p:nvPr/>
      </p:nvGrpSpPr>
      <p:grpSpPr>
        <a:xfrm>
          <a:off x="0" y="0"/>
          <a:ext cx="0" cy="0"/>
          <a:chOff x="0" y="0"/>
          <a:chExt cx="0" cy="0"/>
        </a:xfrm>
      </p:grpSpPr>
      <p:pic>
        <p:nvPicPr>
          <p:cNvPr id="13" name="Picture 12"/>
          <p:cNvPicPr>
            <a:picLocks noChangeAspect="1"/>
          </p:cNvPicPr>
          <p:nvPr userDrawn="1"/>
        </p:nvPicPr>
        <p:blipFill rotWithShape="1">
          <a:blip r:embed="rId2">
            <a:extLst>
              <a:ext uri="{28A0092B-C50C-407E-A947-70E740481C1C}">
                <a14:useLocalDpi xmlns:a14="http://schemas.microsoft.com/office/drawing/2010/main" val="0"/>
              </a:ext>
            </a:extLst>
          </a:blip>
          <a:srcRect l="2659" r="39837" b="7032"/>
          <a:stretch/>
        </p:blipFill>
        <p:spPr>
          <a:xfrm>
            <a:off x="0" y="-22353"/>
            <a:ext cx="5364480" cy="5744973"/>
          </a:xfrm>
          <a:prstGeom prst="rect">
            <a:avLst/>
          </a:prstGeom>
        </p:spPr>
      </p:pic>
      <p:sp>
        <p:nvSpPr>
          <p:cNvPr id="27" name="Rectangle 26"/>
          <p:cNvSpPr/>
          <p:nvPr userDrawn="1"/>
        </p:nvSpPr>
        <p:spPr>
          <a:xfrm>
            <a:off x="382315" y="2434171"/>
            <a:ext cx="4501918" cy="2609850"/>
          </a:xfrm>
          <a:prstGeom prst="rect">
            <a:avLst/>
          </a:prstGeom>
          <a:solidFill>
            <a:schemeClr val="accent2">
              <a:alpha val="85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GB" sz="1600" b="0" i="0" dirty="0" smtClean="0">
              <a:solidFill>
                <a:srgbClr val="000000"/>
              </a:solidFill>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72" name="Title 5"/>
          <p:cNvSpPr>
            <a:spLocks noGrp="1"/>
          </p:cNvSpPr>
          <p:nvPr>
            <p:ph type="title" hasCustomPrompt="1"/>
          </p:nvPr>
        </p:nvSpPr>
        <p:spPr>
          <a:xfrm>
            <a:off x="643778" y="2702906"/>
            <a:ext cx="4002561" cy="1782857"/>
          </a:xfrm>
        </p:spPr>
        <p:txBody>
          <a:bodyPr tIns="0">
            <a:noAutofit/>
          </a:bodyPr>
          <a:lstStyle>
            <a:lvl1pPr>
              <a:lnSpc>
                <a:spcPct val="80000"/>
              </a:lnSpc>
              <a:defRPr sz="3800" b="0">
                <a:solidFill>
                  <a:srgbClr val="FFFFFF"/>
                </a:solidFill>
                <a:latin typeface="Cyient Medium" panose="020B0703020203020204" pitchFamily="34" charset="0"/>
              </a:defRPr>
            </a:lvl1pPr>
          </a:lstStyle>
          <a:p>
            <a:r>
              <a:rPr lang="en-GB" dirty="0" smtClean="0"/>
              <a:t>MASTER TITLE STYLE</a:t>
            </a:r>
            <a:endParaRPr lang="en-GB" dirty="0"/>
          </a:p>
        </p:txBody>
      </p:sp>
      <p:sp>
        <p:nvSpPr>
          <p:cNvPr id="73" name="Subtitle 2"/>
          <p:cNvSpPr>
            <a:spLocks noGrp="1"/>
          </p:cNvSpPr>
          <p:nvPr>
            <p:ph type="subTitle" idx="1"/>
          </p:nvPr>
        </p:nvSpPr>
        <p:spPr>
          <a:xfrm>
            <a:off x="643779" y="4637599"/>
            <a:ext cx="4002559" cy="309081"/>
          </a:xfrm>
          <a:prstGeom prst="rect">
            <a:avLst/>
          </a:prstGeom>
        </p:spPr>
        <p:txBody>
          <a:bodyPr lIns="0">
            <a:noAutofit/>
          </a:bodyPr>
          <a:lstStyle>
            <a:lvl1pPr marL="0" indent="0" algn="l">
              <a:spcBef>
                <a:spcPts val="0"/>
              </a:spcBef>
              <a:spcAft>
                <a:spcPts val="0"/>
              </a:spcAft>
              <a:buNone/>
              <a:defRPr sz="1800" b="0">
                <a:solidFill>
                  <a:srgbClr val="FFFFFF"/>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Master subtitle style</a:t>
            </a:r>
            <a:endParaRPr lang="en-GB" dirty="0"/>
          </a:p>
        </p:txBody>
      </p:sp>
      <p:sp>
        <p:nvSpPr>
          <p:cNvPr id="63" name="Oval 8"/>
          <p:cNvSpPr>
            <a:spLocks noChangeArrowheads="1"/>
          </p:cNvSpPr>
          <p:nvPr userDrawn="1"/>
        </p:nvSpPr>
        <p:spPr bwMode="auto">
          <a:xfrm>
            <a:off x="5028706" y="2182721"/>
            <a:ext cx="72000" cy="72000"/>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fr-FR"/>
          </a:p>
        </p:txBody>
      </p:sp>
      <p:sp>
        <p:nvSpPr>
          <p:cNvPr id="19" name="Oval 6"/>
          <p:cNvSpPr>
            <a:spLocks noChangeArrowheads="1"/>
          </p:cNvSpPr>
          <p:nvPr userDrawn="1"/>
        </p:nvSpPr>
        <p:spPr bwMode="auto">
          <a:xfrm>
            <a:off x="190876" y="5227028"/>
            <a:ext cx="71196" cy="7186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fr-FR"/>
          </a:p>
        </p:txBody>
      </p:sp>
      <p:sp>
        <p:nvSpPr>
          <p:cNvPr id="20" name="Oval 9"/>
          <p:cNvSpPr>
            <a:spLocks noChangeArrowheads="1"/>
          </p:cNvSpPr>
          <p:nvPr userDrawn="1"/>
        </p:nvSpPr>
        <p:spPr bwMode="auto">
          <a:xfrm>
            <a:off x="5028706" y="5231485"/>
            <a:ext cx="71196" cy="71868"/>
          </a:xfrm>
          <a:prstGeom prst="ellipse">
            <a:avLst/>
          </a:prstGeom>
          <a:solidFill>
            <a:schemeClr val="tx1"/>
          </a:solidFill>
          <a:ln>
            <a:noFill/>
          </a:ln>
          <a:extLst/>
        </p:spPr>
        <p:txBody>
          <a:bodyPr vert="horz" wrap="square" lIns="91440" tIns="45720" rIns="91440" bIns="45720" numCol="1" anchor="t" anchorCtr="0" compatLnSpc="1">
            <a:prstTxWarp prst="textNoShape">
              <a:avLst/>
            </a:prstTxWarp>
          </a:bodyPr>
          <a:lstStyle/>
          <a:p>
            <a:endParaRPr lang="fr-FR"/>
          </a:p>
        </p:txBody>
      </p:sp>
      <p:sp>
        <p:nvSpPr>
          <p:cNvPr id="21" name="Oval 8"/>
          <p:cNvSpPr>
            <a:spLocks noChangeArrowheads="1"/>
          </p:cNvSpPr>
          <p:nvPr userDrawn="1"/>
        </p:nvSpPr>
        <p:spPr bwMode="auto">
          <a:xfrm>
            <a:off x="196884" y="2178267"/>
            <a:ext cx="72000" cy="72000"/>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fr-FR"/>
          </a:p>
        </p:txBody>
      </p:sp>
      <p:sp>
        <p:nvSpPr>
          <p:cNvPr id="12"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14"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
        <p:nvSpPr>
          <p:cNvPr id="15" name="Date Placeholder 3"/>
          <p:cNvSpPr txBox="1">
            <a:spLocks/>
          </p:cNvSpPr>
          <p:nvPr userDrawn="1"/>
        </p:nvSpPr>
        <p:spPr>
          <a:xfrm>
            <a:off x="5073543" y="5390673"/>
            <a:ext cx="1780445"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fld id="{5E4AE5A4-90C1-584A-97D4-CD140829CAC0}" type="datetime1">
              <a:rPr lang="x-none" smtClean="0">
                <a:solidFill>
                  <a:srgbClr val="53565A"/>
                </a:solidFill>
              </a:rPr>
              <a:t>09/16/2016</a:t>
            </a:fld>
            <a:endParaRPr lang="en-GB" dirty="0">
              <a:solidFill>
                <a:srgbClr val="53565A"/>
              </a:solidFill>
            </a:endParaRPr>
          </a:p>
        </p:txBody>
      </p:sp>
      <p:grpSp>
        <p:nvGrpSpPr>
          <p:cNvPr id="16" name="Group 12"/>
          <p:cNvGrpSpPr>
            <a:grpSpLocks/>
          </p:cNvGrpSpPr>
          <p:nvPr userDrawn="1"/>
        </p:nvGrpSpPr>
        <p:grpSpPr bwMode="auto">
          <a:xfrm>
            <a:off x="239713" y="286935"/>
            <a:ext cx="1541462" cy="265113"/>
            <a:chOff x="239939" y="523892"/>
            <a:chExt cx="1541887" cy="264640"/>
          </a:xfrm>
          <a:solidFill>
            <a:schemeClr val="bg1"/>
          </a:solidFill>
        </p:grpSpPr>
        <p:grpSp>
          <p:nvGrpSpPr>
            <p:cNvPr id="17" name="Group 13"/>
            <p:cNvGrpSpPr>
              <a:grpSpLocks/>
            </p:cNvGrpSpPr>
            <p:nvPr/>
          </p:nvGrpSpPr>
          <p:grpSpPr bwMode="auto">
            <a:xfrm>
              <a:off x="239939" y="523892"/>
              <a:ext cx="1541887" cy="264640"/>
              <a:chOff x="288078" y="652810"/>
              <a:chExt cx="1987556" cy="341132"/>
            </a:xfrm>
            <a:grpFill/>
          </p:grpSpPr>
          <p:sp>
            <p:nvSpPr>
              <p:cNvPr id="22" name="Freeform 9"/>
              <p:cNvSpPr>
                <a:spLocks/>
              </p:cNvSpPr>
              <p:nvPr/>
            </p:nvSpPr>
            <p:spPr bwMode="auto">
              <a:xfrm>
                <a:off x="288078" y="652810"/>
                <a:ext cx="307038" cy="341132"/>
              </a:xfrm>
              <a:custGeom>
                <a:avLst/>
                <a:gdLst>
                  <a:gd name="T0" fmla="*/ 193 w 193"/>
                  <a:gd name="T1" fmla="*/ 171 h 213"/>
                  <a:gd name="T2" fmla="*/ 104 w 193"/>
                  <a:gd name="T3" fmla="*/ 213 h 213"/>
                  <a:gd name="T4" fmla="*/ 0 w 193"/>
                  <a:gd name="T5" fmla="*/ 107 h 213"/>
                  <a:gd name="T6" fmla="*/ 106 w 193"/>
                  <a:gd name="T7" fmla="*/ 0 h 213"/>
                  <a:gd name="T8" fmla="*/ 191 w 193"/>
                  <a:gd name="T9" fmla="*/ 40 h 213"/>
                  <a:gd name="T10" fmla="*/ 159 w 193"/>
                  <a:gd name="T11" fmla="*/ 70 h 213"/>
                  <a:gd name="T12" fmla="*/ 106 w 193"/>
                  <a:gd name="T13" fmla="*/ 44 h 213"/>
                  <a:gd name="T14" fmla="*/ 44 w 193"/>
                  <a:gd name="T15" fmla="*/ 106 h 213"/>
                  <a:gd name="T16" fmla="*/ 106 w 193"/>
                  <a:gd name="T17" fmla="*/ 169 h 213"/>
                  <a:gd name="T18" fmla="*/ 160 w 193"/>
                  <a:gd name="T19" fmla="*/ 141 h 213"/>
                  <a:gd name="T20" fmla="*/ 193 w 193"/>
                  <a:gd name="T21" fmla="*/ 17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3" h="213">
                    <a:moveTo>
                      <a:pt x="193" y="171"/>
                    </a:moveTo>
                    <a:cubicBezTo>
                      <a:pt x="171" y="199"/>
                      <a:pt x="139" y="213"/>
                      <a:pt x="104" y="213"/>
                    </a:cubicBezTo>
                    <a:cubicBezTo>
                      <a:pt x="51" y="213"/>
                      <a:pt x="0" y="168"/>
                      <a:pt x="0" y="107"/>
                    </a:cubicBezTo>
                    <a:cubicBezTo>
                      <a:pt x="0" y="43"/>
                      <a:pt x="51" y="0"/>
                      <a:pt x="106" y="0"/>
                    </a:cubicBezTo>
                    <a:cubicBezTo>
                      <a:pt x="139" y="0"/>
                      <a:pt x="171" y="14"/>
                      <a:pt x="191" y="40"/>
                    </a:cubicBezTo>
                    <a:cubicBezTo>
                      <a:pt x="159" y="70"/>
                      <a:pt x="159" y="70"/>
                      <a:pt x="159" y="70"/>
                    </a:cubicBezTo>
                    <a:cubicBezTo>
                      <a:pt x="145" y="52"/>
                      <a:pt x="127" y="44"/>
                      <a:pt x="106" y="44"/>
                    </a:cubicBezTo>
                    <a:cubicBezTo>
                      <a:pt x="72" y="44"/>
                      <a:pt x="44" y="72"/>
                      <a:pt x="44" y="106"/>
                    </a:cubicBezTo>
                    <a:cubicBezTo>
                      <a:pt x="44" y="141"/>
                      <a:pt x="72" y="169"/>
                      <a:pt x="106" y="169"/>
                    </a:cubicBezTo>
                    <a:cubicBezTo>
                      <a:pt x="127" y="169"/>
                      <a:pt x="146" y="160"/>
                      <a:pt x="160" y="141"/>
                    </a:cubicBezTo>
                    <a:lnTo>
                      <a:pt x="193" y="17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23" name="Freeform 10"/>
              <p:cNvSpPr>
                <a:spLocks/>
              </p:cNvSpPr>
              <p:nvPr/>
            </p:nvSpPr>
            <p:spPr bwMode="auto">
              <a:xfrm>
                <a:off x="640148" y="660981"/>
                <a:ext cx="329553" cy="322747"/>
              </a:xfrm>
              <a:custGeom>
                <a:avLst/>
                <a:gdLst>
                  <a:gd name="T0" fmla="*/ 194 w 493"/>
                  <a:gd name="T1" fmla="*/ 285 h 483"/>
                  <a:gd name="T2" fmla="*/ 0 w 493"/>
                  <a:gd name="T3" fmla="*/ 0 h 483"/>
                  <a:gd name="T4" fmla="*/ 121 w 493"/>
                  <a:gd name="T5" fmla="*/ 0 h 483"/>
                  <a:gd name="T6" fmla="*/ 247 w 493"/>
                  <a:gd name="T7" fmla="*/ 191 h 483"/>
                  <a:gd name="T8" fmla="*/ 374 w 493"/>
                  <a:gd name="T9" fmla="*/ 0 h 483"/>
                  <a:gd name="T10" fmla="*/ 493 w 493"/>
                  <a:gd name="T11" fmla="*/ 0 h 483"/>
                  <a:gd name="T12" fmla="*/ 299 w 493"/>
                  <a:gd name="T13" fmla="*/ 285 h 483"/>
                  <a:gd name="T14" fmla="*/ 299 w 493"/>
                  <a:gd name="T15" fmla="*/ 483 h 483"/>
                  <a:gd name="T16" fmla="*/ 194 w 493"/>
                  <a:gd name="T17" fmla="*/ 483 h 483"/>
                  <a:gd name="T18" fmla="*/ 194 w 493"/>
                  <a:gd name="T19" fmla="*/ 285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3" h="483">
                    <a:moveTo>
                      <a:pt x="194" y="285"/>
                    </a:moveTo>
                    <a:lnTo>
                      <a:pt x="0" y="0"/>
                    </a:lnTo>
                    <a:lnTo>
                      <a:pt x="121" y="0"/>
                    </a:lnTo>
                    <a:lnTo>
                      <a:pt x="247" y="191"/>
                    </a:lnTo>
                    <a:lnTo>
                      <a:pt x="374" y="0"/>
                    </a:lnTo>
                    <a:lnTo>
                      <a:pt x="493" y="0"/>
                    </a:lnTo>
                    <a:lnTo>
                      <a:pt x="299" y="285"/>
                    </a:lnTo>
                    <a:lnTo>
                      <a:pt x="299" y="483"/>
                    </a:lnTo>
                    <a:lnTo>
                      <a:pt x="194" y="483"/>
                    </a:lnTo>
                    <a:lnTo>
                      <a:pt x="194"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24" name="Rectangle 11"/>
              <p:cNvSpPr>
                <a:spLocks noChangeArrowheads="1"/>
              </p:cNvSpPr>
              <p:nvPr/>
            </p:nvSpPr>
            <p:spPr bwMode="auto">
              <a:xfrm>
                <a:off x="1047484" y="660981"/>
                <a:ext cx="67549" cy="32274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25" name="Freeform 12"/>
              <p:cNvSpPr>
                <a:spLocks/>
              </p:cNvSpPr>
              <p:nvPr/>
            </p:nvSpPr>
            <p:spPr bwMode="auto">
              <a:xfrm>
                <a:off x="1600151" y="660981"/>
                <a:ext cx="286568" cy="322747"/>
              </a:xfrm>
              <a:custGeom>
                <a:avLst/>
                <a:gdLst>
                  <a:gd name="T0" fmla="*/ 0 w 429"/>
                  <a:gd name="T1" fmla="*/ 0 h 483"/>
                  <a:gd name="T2" fmla="*/ 99 w 429"/>
                  <a:gd name="T3" fmla="*/ 0 h 483"/>
                  <a:gd name="T4" fmla="*/ 327 w 429"/>
                  <a:gd name="T5" fmla="*/ 309 h 483"/>
                  <a:gd name="T6" fmla="*/ 327 w 429"/>
                  <a:gd name="T7" fmla="*/ 0 h 483"/>
                  <a:gd name="T8" fmla="*/ 429 w 429"/>
                  <a:gd name="T9" fmla="*/ 0 h 483"/>
                  <a:gd name="T10" fmla="*/ 429 w 429"/>
                  <a:gd name="T11" fmla="*/ 483 h 483"/>
                  <a:gd name="T12" fmla="*/ 336 w 429"/>
                  <a:gd name="T13" fmla="*/ 483 h 483"/>
                  <a:gd name="T14" fmla="*/ 102 w 429"/>
                  <a:gd name="T15" fmla="*/ 167 h 483"/>
                  <a:gd name="T16" fmla="*/ 102 w 429"/>
                  <a:gd name="T17" fmla="*/ 483 h 483"/>
                  <a:gd name="T18" fmla="*/ 0 w 429"/>
                  <a:gd name="T19" fmla="*/ 483 h 483"/>
                  <a:gd name="T20" fmla="*/ 0 w 429"/>
                  <a:gd name="T21"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9" h="483">
                    <a:moveTo>
                      <a:pt x="0" y="0"/>
                    </a:moveTo>
                    <a:lnTo>
                      <a:pt x="99" y="0"/>
                    </a:lnTo>
                    <a:lnTo>
                      <a:pt x="327" y="309"/>
                    </a:lnTo>
                    <a:lnTo>
                      <a:pt x="327" y="0"/>
                    </a:lnTo>
                    <a:lnTo>
                      <a:pt x="429" y="0"/>
                    </a:lnTo>
                    <a:lnTo>
                      <a:pt x="429" y="483"/>
                    </a:lnTo>
                    <a:lnTo>
                      <a:pt x="336" y="483"/>
                    </a:lnTo>
                    <a:lnTo>
                      <a:pt x="102" y="167"/>
                    </a:lnTo>
                    <a:lnTo>
                      <a:pt x="102" y="483"/>
                    </a:lnTo>
                    <a:lnTo>
                      <a:pt x="0" y="483"/>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dirty="0">
                  <a:latin typeface="+mn-lt"/>
                  <a:ea typeface="+mn-ea"/>
                  <a:cs typeface="+mn-cs"/>
                </a:endParaRPr>
              </a:p>
            </p:txBody>
          </p:sp>
          <p:sp>
            <p:nvSpPr>
              <p:cNvPr id="26" name="Freeform 13"/>
              <p:cNvSpPr>
                <a:spLocks/>
              </p:cNvSpPr>
              <p:nvPr/>
            </p:nvSpPr>
            <p:spPr bwMode="auto">
              <a:xfrm>
                <a:off x="1997253" y="660981"/>
                <a:ext cx="278381" cy="322747"/>
              </a:xfrm>
              <a:custGeom>
                <a:avLst/>
                <a:gdLst>
                  <a:gd name="T0" fmla="*/ 156 w 416"/>
                  <a:gd name="T1" fmla="*/ 100 h 483"/>
                  <a:gd name="T2" fmla="*/ 0 w 416"/>
                  <a:gd name="T3" fmla="*/ 100 h 483"/>
                  <a:gd name="T4" fmla="*/ 0 w 416"/>
                  <a:gd name="T5" fmla="*/ 0 h 483"/>
                  <a:gd name="T6" fmla="*/ 416 w 416"/>
                  <a:gd name="T7" fmla="*/ 0 h 483"/>
                  <a:gd name="T8" fmla="*/ 416 w 416"/>
                  <a:gd name="T9" fmla="*/ 100 h 483"/>
                  <a:gd name="T10" fmla="*/ 260 w 416"/>
                  <a:gd name="T11" fmla="*/ 100 h 483"/>
                  <a:gd name="T12" fmla="*/ 260 w 416"/>
                  <a:gd name="T13" fmla="*/ 483 h 483"/>
                  <a:gd name="T14" fmla="*/ 156 w 416"/>
                  <a:gd name="T15" fmla="*/ 483 h 483"/>
                  <a:gd name="T16" fmla="*/ 156 w 416"/>
                  <a:gd name="T17" fmla="*/ 10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6" h="483">
                    <a:moveTo>
                      <a:pt x="156" y="100"/>
                    </a:moveTo>
                    <a:lnTo>
                      <a:pt x="0" y="100"/>
                    </a:lnTo>
                    <a:lnTo>
                      <a:pt x="0" y="0"/>
                    </a:lnTo>
                    <a:lnTo>
                      <a:pt x="416" y="0"/>
                    </a:lnTo>
                    <a:lnTo>
                      <a:pt x="416" y="100"/>
                    </a:lnTo>
                    <a:lnTo>
                      <a:pt x="260" y="100"/>
                    </a:lnTo>
                    <a:lnTo>
                      <a:pt x="260" y="483"/>
                    </a:lnTo>
                    <a:lnTo>
                      <a:pt x="156" y="483"/>
                    </a:lnTo>
                    <a:lnTo>
                      <a:pt x="156" y="1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28" name="Freeform 14"/>
              <p:cNvSpPr>
                <a:spLocks/>
              </p:cNvSpPr>
              <p:nvPr/>
            </p:nvSpPr>
            <p:spPr bwMode="auto">
              <a:xfrm>
                <a:off x="1256269" y="660981"/>
                <a:ext cx="233349" cy="322747"/>
              </a:xfrm>
              <a:custGeom>
                <a:avLst/>
                <a:gdLst>
                  <a:gd name="T0" fmla="*/ 0 w 348"/>
                  <a:gd name="T1" fmla="*/ 0 h 483"/>
                  <a:gd name="T2" fmla="*/ 348 w 348"/>
                  <a:gd name="T3" fmla="*/ 0 h 483"/>
                  <a:gd name="T4" fmla="*/ 348 w 348"/>
                  <a:gd name="T5" fmla="*/ 100 h 483"/>
                  <a:gd name="T6" fmla="*/ 102 w 348"/>
                  <a:gd name="T7" fmla="*/ 100 h 483"/>
                  <a:gd name="T8" fmla="*/ 102 w 348"/>
                  <a:gd name="T9" fmla="*/ 385 h 483"/>
                  <a:gd name="T10" fmla="*/ 348 w 348"/>
                  <a:gd name="T11" fmla="*/ 385 h 483"/>
                  <a:gd name="T12" fmla="*/ 348 w 348"/>
                  <a:gd name="T13" fmla="*/ 483 h 483"/>
                  <a:gd name="T14" fmla="*/ 0 w 348"/>
                  <a:gd name="T15" fmla="*/ 483 h 483"/>
                  <a:gd name="T16" fmla="*/ 0 w 348"/>
                  <a:gd name="T17"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483">
                    <a:moveTo>
                      <a:pt x="0" y="0"/>
                    </a:moveTo>
                    <a:lnTo>
                      <a:pt x="348" y="0"/>
                    </a:lnTo>
                    <a:lnTo>
                      <a:pt x="348" y="100"/>
                    </a:lnTo>
                    <a:lnTo>
                      <a:pt x="102" y="100"/>
                    </a:lnTo>
                    <a:lnTo>
                      <a:pt x="102" y="385"/>
                    </a:lnTo>
                    <a:lnTo>
                      <a:pt x="348" y="385"/>
                    </a:lnTo>
                    <a:lnTo>
                      <a:pt x="348" y="483"/>
                    </a:lnTo>
                    <a:lnTo>
                      <a:pt x="0" y="483"/>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grpSp>
        <p:sp>
          <p:nvSpPr>
            <p:cNvPr id="18" name="Oval 17"/>
            <p:cNvSpPr>
              <a:spLocks noChangeArrowheads="1"/>
            </p:cNvSpPr>
            <p:nvPr/>
          </p:nvSpPr>
          <p:spPr bwMode="auto">
            <a:xfrm>
              <a:off x="1078370" y="620557"/>
              <a:ext cx="71457" cy="69725"/>
            </a:xfrm>
            <a:prstGeom prst="ellipse">
              <a:avLst/>
            </a:prstGeom>
            <a:grpFill/>
            <a:ln>
              <a:noFill/>
            </a:ln>
          </p:spPr>
          <p:txBody>
            <a:bodyPr/>
            <a:lstStyle/>
            <a:p>
              <a:pPr defTabSz="713232" fontAlgn="auto">
                <a:spcBef>
                  <a:spcPts val="0"/>
                </a:spcBef>
                <a:spcAft>
                  <a:spcPts val="0"/>
                </a:spcAft>
                <a:defRPr/>
              </a:pPr>
              <a:endParaRPr lang="fr-FR" sz="1404">
                <a:latin typeface="+mn-lt"/>
                <a:ea typeface="+mn-ea"/>
                <a:cs typeface="+mn-cs"/>
              </a:endParaRPr>
            </a:p>
          </p:txBody>
        </p:sp>
      </p:grpSp>
      <p:pic>
        <p:nvPicPr>
          <p:cNvPr id="29" name="Picture 28"/>
          <p:cNvPicPr>
            <a:picLocks noChangeAspect="1"/>
          </p:cNvPicPr>
          <p:nvPr userDrawn="1"/>
        </p:nvPicPr>
        <p:blipFill>
          <a:blip r:embed="rId3" cstate="screen">
            <a:duotone>
              <a:prstClr val="black"/>
              <a:schemeClr val="tx2">
                <a:tint val="45000"/>
                <a:satMod val="400000"/>
              </a:schemeClr>
            </a:duotone>
            <a:lum bright="-20000"/>
            <a:extLst>
              <a:ext uri="{28A0092B-C50C-407E-A947-70E740481C1C}">
                <a14:useLocalDpi xmlns:a14="http://schemas.microsoft.com/office/drawing/2010/main"/>
              </a:ext>
            </a:extLst>
          </a:blip>
          <a:stretch>
            <a:fillRect/>
          </a:stretch>
        </p:blipFill>
        <p:spPr>
          <a:xfrm>
            <a:off x="7862256" y="-83128"/>
            <a:ext cx="1161089" cy="1228821"/>
          </a:xfrm>
          <a:prstGeom prst="rect">
            <a:avLst/>
          </a:prstGeom>
        </p:spPr>
      </p:pic>
    </p:spTree>
    <p:extLst>
      <p:ext uri="{BB962C8B-B14F-4D97-AF65-F5344CB8AC3E}">
        <p14:creationId xmlns:p14="http://schemas.microsoft.com/office/powerpoint/2010/main" val="2558335623"/>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2" name="Content Placeholder 11"/>
          <p:cNvSpPr>
            <a:spLocks noGrp="1"/>
          </p:cNvSpPr>
          <p:nvPr>
            <p:ph sz="quarter" idx="13"/>
          </p:nvPr>
        </p:nvSpPr>
        <p:spPr>
          <a:xfrm>
            <a:off x="468313" y="1525588"/>
            <a:ext cx="8280399" cy="3671887"/>
          </a:xfrm>
        </p:spPr>
        <p:txBody>
          <a:bodyPr>
            <a:noAutofit/>
          </a:bodyPr>
          <a:lstStyle>
            <a:lvl1pPr>
              <a:defRPr sz="1800">
                <a:solidFill>
                  <a:srgbClr val="53565A"/>
                </a:solidFill>
              </a:defRPr>
            </a:lvl1pPr>
            <a:lvl2pPr>
              <a:defRPr sz="1800">
                <a:solidFill>
                  <a:srgbClr val="53565A"/>
                </a:solidFill>
              </a:defRPr>
            </a:lvl2pPr>
            <a:lvl3pPr>
              <a:defRPr sz="1800">
                <a:solidFill>
                  <a:srgbClr val="53565A"/>
                </a:solidFill>
              </a:defRPr>
            </a:lvl3pPr>
            <a:lvl4pPr>
              <a:defRPr sz="1800">
                <a:solidFill>
                  <a:srgbClr val="53565A"/>
                </a:solidFill>
              </a:defRPr>
            </a:lvl4pPr>
            <a:lvl5pPr>
              <a:defRPr sz="1800">
                <a:solidFill>
                  <a:srgbClr val="53565A"/>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9" name="Title 2"/>
          <p:cNvSpPr>
            <a:spLocks noGrp="1"/>
          </p:cNvSpPr>
          <p:nvPr>
            <p:ph type="title" hasCustomPrompt="1"/>
          </p:nvPr>
        </p:nvSpPr>
        <p:spPr>
          <a:xfrm>
            <a:off x="468313" y="517605"/>
            <a:ext cx="8280400" cy="647620"/>
          </a:xfrm>
        </p:spPr>
        <p:txBody>
          <a:bodyPr/>
          <a:lstStyle>
            <a:lvl1pPr>
              <a:defRPr sz="2400"/>
            </a:lvl1pPr>
          </a:lstStyle>
          <a:p>
            <a:r>
              <a:rPr lang="en-US" dirty="0" smtClean="0"/>
              <a:t>Click To Edit Master Title Style</a:t>
            </a:r>
            <a:endParaRPr lang="fr-FR" dirty="0"/>
          </a:p>
        </p:txBody>
      </p:sp>
      <p:sp>
        <p:nvSpPr>
          <p:cNvPr id="26"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28"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
        <p:nvSpPr>
          <p:cNvPr id="7" name="Date Placeholder 3"/>
          <p:cNvSpPr txBox="1">
            <a:spLocks/>
          </p:cNvSpPr>
          <p:nvPr userDrawn="1"/>
        </p:nvSpPr>
        <p:spPr>
          <a:xfrm>
            <a:off x="5073543" y="5390673"/>
            <a:ext cx="1780445"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fld id="{5E4AE5A4-90C1-584A-97D4-CD140829CAC0}" type="datetime1">
              <a:rPr lang="x-none" smtClean="0">
                <a:solidFill>
                  <a:srgbClr val="53565A"/>
                </a:solidFill>
              </a:rPr>
              <a:t>09/16/2016</a:t>
            </a:fld>
            <a:endParaRPr lang="en-GB" dirty="0">
              <a:solidFill>
                <a:srgbClr val="53565A"/>
              </a:solidFill>
            </a:endParaRPr>
          </a:p>
        </p:txBody>
      </p:sp>
    </p:spTree>
    <p:extLst>
      <p:ext uri="{BB962C8B-B14F-4D97-AF65-F5344CB8AC3E}">
        <p14:creationId xmlns:p14="http://schemas.microsoft.com/office/powerpoint/2010/main" val="315699458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68313" y="1525588"/>
            <a:ext cx="3933384" cy="3671887"/>
          </a:xfrm>
          <a:prstGeom prst="rect">
            <a:avLst/>
          </a:prstGeom>
        </p:spPr>
        <p:txBody>
          <a:bodyPr/>
          <a:lstStyle>
            <a:lvl1pPr>
              <a:defRPr>
                <a:solidFill>
                  <a:srgbClr val="53565A"/>
                </a:solidFill>
              </a:defRPr>
            </a:lvl1pPr>
            <a:lvl2pPr>
              <a:defRPr>
                <a:solidFill>
                  <a:srgbClr val="53565A"/>
                </a:solidFill>
              </a:defRPr>
            </a:lvl2pPr>
            <a:lvl3pPr>
              <a:defRPr>
                <a:solidFill>
                  <a:srgbClr val="53565A"/>
                </a:solidFill>
              </a:defRPr>
            </a:lvl3pPr>
            <a:lvl4pPr>
              <a:defRPr>
                <a:solidFill>
                  <a:srgbClr val="53565A"/>
                </a:solidFill>
              </a:defRPr>
            </a:lvl4pPr>
            <a:lvl5pPr>
              <a:defRPr>
                <a:solidFill>
                  <a:srgbClr val="53565A"/>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10" name="Title 2"/>
          <p:cNvSpPr>
            <a:spLocks noGrp="1"/>
          </p:cNvSpPr>
          <p:nvPr>
            <p:ph type="title" hasCustomPrompt="1"/>
          </p:nvPr>
        </p:nvSpPr>
        <p:spPr>
          <a:xfrm>
            <a:off x="468313" y="531234"/>
            <a:ext cx="7946893" cy="633991"/>
          </a:xfrm>
        </p:spPr>
        <p:txBody>
          <a:bodyPr/>
          <a:lstStyle/>
          <a:p>
            <a:r>
              <a:rPr lang="en-US" dirty="0" smtClean="0"/>
              <a:t>Click To Edit Master Title Style</a:t>
            </a:r>
            <a:endParaRPr lang="fr-FR" dirty="0"/>
          </a:p>
        </p:txBody>
      </p:sp>
      <p:sp>
        <p:nvSpPr>
          <p:cNvPr id="19" name="Content Placeholder 2"/>
          <p:cNvSpPr>
            <a:spLocks noGrp="1"/>
          </p:cNvSpPr>
          <p:nvPr>
            <p:ph sz="half" idx="16"/>
          </p:nvPr>
        </p:nvSpPr>
        <p:spPr>
          <a:xfrm>
            <a:off x="4817513" y="1525588"/>
            <a:ext cx="3931200" cy="3675600"/>
          </a:xfrm>
          <a:prstGeom prst="rect">
            <a:avLst/>
          </a:prstGeom>
        </p:spPr>
        <p:txBody>
          <a:bodyPr/>
          <a:lstStyle>
            <a:lvl1pPr>
              <a:defRPr>
                <a:solidFill>
                  <a:srgbClr val="53565A"/>
                </a:solidFill>
              </a:defRPr>
            </a:lvl1pPr>
            <a:lvl2pPr>
              <a:defRPr>
                <a:solidFill>
                  <a:srgbClr val="53565A"/>
                </a:solidFill>
              </a:defRPr>
            </a:lvl2pPr>
            <a:lvl3pPr>
              <a:defRPr>
                <a:solidFill>
                  <a:srgbClr val="53565A"/>
                </a:solidFill>
              </a:defRPr>
            </a:lvl3pPr>
            <a:lvl4pPr>
              <a:defRPr>
                <a:solidFill>
                  <a:srgbClr val="53565A"/>
                </a:solidFill>
              </a:defRPr>
            </a:lvl4pPr>
            <a:lvl5pPr>
              <a:defRPr>
                <a:solidFill>
                  <a:srgbClr val="53565A"/>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0"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22"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Tree>
    <p:extLst>
      <p:ext uri="{BB962C8B-B14F-4D97-AF65-F5344CB8AC3E}">
        <p14:creationId xmlns:p14="http://schemas.microsoft.com/office/powerpoint/2010/main" val="378793267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wo Content with Logo">
    <p:spTree>
      <p:nvGrpSpPr>
        <p:cNvPr id="1" name=""/>
        <p:cNvGrpSpPr/>
        <p:nvPr/>
      </p:nvGrpSpPr>
      <p:grpSpPr>
        <a:xfrm>
          <a:off x="0" y="0"/>
          <a:ext cx="0" cy="0"/>
          <a:chOff x="0" y="0"/>
          <a:chExt cx="0" cy="0"/>
        </a:xfrm>
      </p:grpSpPr>
      <p:sp>
        <p:nvSpPr>
          <p:cNvPr id="19" name="Content Placeholder 2"/>
          <p:cNvSpPr>
            <a:spLocks noGrp="1"/>
          </p:cNvSpPr>
          <p:nvPr>
            <p:ph sz="half" idx="16"/>
          </p:nvPr>
        </p:nvSpPr>
        <p:spPr>
          <a:xfrm>
            <a:off x="4920793" y="1636405"/>
            <a:ext cx="3350842" cy="3246679"/>
          </a:xfrm>
          <a:prstGeom prst="rect">
            <a:avLst/>
          </a:prstGeom>
        </p:spPr>
        <p:txBody>
          <a:bodyPr/>
          <a:lstStyle>
            <a:lvl1pPr>
              <a:defRPr>
                <a:solidFill>
                  <a:srgbClr val="53565A"/>
                </a:solidFill>
              </a:defRPr>
            </a:lvl1pPr>
            <a:lvl2pPr>
              <a:defRPr>
                <a:solidFill>
                  <a:srgbClr val="53565A"/>
                </a:solidFill>
              </a:defRPr>
            </a:lvl2pPr>
            <a:lvl3pPr>
              <a:defRPr>
                <a:solidFill>
                  <a:srgbClr val="53565A"/>
                </a:solidFill>
              </a:defRPr>
            </a:lvl3pPr>
            <a:lvl4pPr>
              <a:defRPr>
                <a:solidFill>
                  <a:srgbClr val="53565A"/>
                </a:solidFill>
              </a:defRPr>
            </a:lvl4pPr>
            <a:lvl5pPr>
              <a:defRPr>
                <a:solidFill>
                  <a:srgbClr val="53565A"/>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0" name="Content Placeholder 2"/>
          <p:cNvSpPr>
            <a:spLocks noGrp="1"/>
          </p:cNvSpPr>
          <p:nvPr>
            <p:ph sz="half" idx="17"/>
          </p:nvPr>
        </p:nvSpPr>
        <p:spPr>
          <a:xfrm>
            <a:off x="1257300" y="1636405"/>
            <a:ext cx="3326341" cy="3246679"/>
          </a:xfrm>
          <a:prstGeom prst="rect">
            <a:avLst/>
          </a:prstGeom>
        </p:spPr>
        <p:txBody>
          <a:bodyPr/>
          <a:lstStyle>
            <a:lvl1pPr>
              <a:defRPr>
                <a:solidFill>
                  <a:srgbClr val="53565A"/>
                </a:solidFill>
              </a:defRPr>
            </a:lvl1pPr>
            <a:lvl2pPr>
              <a:defRPr>
                <a:solidFill>
                  <a:srgbClr val="53565A"/>
                </a:solidFill>
              </a:defRPr>
            </a:lvl2pPr>
            <a:lvl3pPr>
              <a:defRPr>
                <a:solidFill>
                  <a:srgbClr val="53565A"/>
                </a:solidFill>
              </a:defRPr>
            </a:lvl3pPr>
            <a:lvl4pPr>
              <a:defRPr>
                <a:solidFill>
                  <a:srgbClr val="53565A"/>
                </a:solidFill>
              </a:defRPr>
            </a:lvl4pPr>
            <a:lvl5pPr>
              <a:defRPr>
                <a:solidFill>
                  <a:srgbClr val="53565A"/>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grpSp>
        <p:nvGrpSpPr>
          <p:cNvPr id="27" name="Group 12"/>
          <p:cNvGrpSpPr>
            <a:grpSpLocks/>
          </p:cNvGrpSpPr>
          <p:nvPr userDrawn="1"/>
        </p:nvGrpSpPr>
        <p:grpSpPr bwMode="auto">
          <a:xfrm>
            <a:off x="239713" y="286935"/>
            <a:ext cx="1541462" cy="265113"/>
            <a:chOff x="239939" y="523892"/>
            <a:chExt cx="1541887" cy="264640"/>
          </a:xfrm>
        </p:grpSpPr>
        <p:grpSp>
          <p:nvGrpSpPr>
            <p:cNvPr id="28" name="Group 13"/>
            <p:cNvGrpSpPr>
              <a:grpSpLocks/>
            </p:cNvGrpSpPr>
            <p:nvPr/>
          </p:nvGrpSpPr>
          <p:grpSpPr bwMode="auto">
            <a:xfrm>
              <a:off x="239939" y="523892"/>
              <a:ext cx="1541887" cy="264640"/>
              <a:chOff x="288078" y="652810"/>
              <a:chExt cx="1987556" cy="341132"/>
            </a:xfrm>
          </p:grpSpPr>
          <p:sp>
            <p:nvSpPr>
              <p:cNvPr id="30" name="Freeform 9"/>
              <p:cNvSpPr>
                <a:spLocks/>
              </p:cNvSpPr>
              <p:nvPr/>
            </p:nvSpPr>
            <p:spPr bwMode="auto">
              <a:xfrm>
                <a:off x="288078" y="652810"/>
                <a:ext cx="307038" cy="341132"/>
              </a:xfrm>
              <a:custGeom>
                <a:avLst/>
                <a:gdLst>
                  <a:gd name="T0" fmla="*/ 193 w 193"/>
                  <a:gd name="T1" fmla="*/ 171 h 213"/>
                  <a:gd name="T2" fmla="*/ 104 w 193"/>
                  <a:gd name="T3" fmla="*/ 213 h 213"/>
                  <a:gd name="T4" fmla="*/ 0 w 193"/>
                  <a:gd name="T5" fmla="*/ 107 h 213"/>
                  <a:gd name="T6" fmla="*/ 106 w 193"/>
                  <a:gd name="T7" fmla="*/ 0 h 213"/>
                  <a:gd name="T8" fmla="*/ 191 w 193"/>
                  <a:gd name="T9" fmla="*/ 40 h 213"/>
                  <a:gd name="T10" fmla="*/ 159 w 193"/>
                  <a:gd name="T11" fmla="*/ 70 h 213"/>
                  <a:gd name="T12" fmla="*/ 106 w 193"/>
                  <a:gd name="T13" fmla="*/ 44 h 213"/>
                  <a:gd name="T14" fmla="*/ 44 w 193"/>
                  <a:gd name="T15" fmla="*/ 106 h 213"/>
                  <a:gd name="T16" fmla="*/ 106 w 193"/>
                  <a:gd name="T17" fmla="*/ 169 h 213"/>
                  <a:gd name="T18" fmla="*/ 160 w 193"/>
                  <a:gd name="T19" fmla="*/ 141 h 213"/>
                  <a:gd name="T20" fmla="*/ 193 w 193"/>
                  <a:gd name="T21" fmla="*/ 17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3" h="213">
                    <a:moveTo>
                      <a:pt x="193" y="171"/>
                    </a:moveTo>
                    <a:cubicBezTo>
                      <a:pt x="171" y="199"/>
                      <a:pt x="139" y="213"/>
                      <a:pt x="104" y="213"/>
                    </a:cubicBezTo>
                    <a:cubicBezTo>
                      <a:pt x="51" y="213"/>
                      <a:pt x="0" y="168"/>
                      <a:pt x="0" y="107"/>
                    </a:cubicBezTo>
                    <a:cubicBezTo>
                      <a:pt x="0" y="43"/>
                      <a:pt x="51" y="0"/>
                      <a:pt x="106" y="0"/>
                    </a:cubicBezTo>
                    <a:cubicBezTo>
                      <a:pt x="139" y="0"/>
                      <a:pt x="171" y="14"/>
                      <a:pt x="191" y="40"/>
                    </a:cubicBezTo>
                    <a:cubicBezTo>
                      <a:pt x="159" y="70"/>
                      <a:pt x="159" y="70"/>
                      <a:pt x="159" y="70"/>
                    </a:cubicBezTo>
                    <a:cubicBezTo>
                      <a:pt x="145" y="52"/>
                      <a:pt x="127" y="44"/>
                      <a:pt x="106" y="44"/>
                    </a:cubicBezTo>
                    <a:cubicBezTo>
                      <a:pt x="72" y="44"/>
                      <a:pt x="44" y="72"/>
                      <a:pt x="44" y="106"/>
                    </a:cubicBezTo>
                    <a:cubicBezTo>
                      <a:pt x="44" y="141"/>
                      <a:pt x="72" y="169"/>
                      <a:pt x="106" y="169"/>
                    </a:cubicBezTo>
                    <a:cubicBezTo>
                      <a:pt x="127" y="169"/>
                      <a:pt x="146" y="160"/>
                      <a:pt x="160" y="141"/>
                    </a:cubicBezTo>
                    <a:lnTo>
                      <a:pt x="193" y="171"/>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1" name="Freeform 10"/>
              <p:cNvSpPr>
                <a:spLocks/>
              </p:cNvSpPr>
              <p:nvPr/>
            </p:nvSpPr>
            <p:spPr bwMode="auto">
              <a:xfrm>
                <a:off x="640148" y="660981"/>
                <a:ext cx="329553" cy="322747"/>
              </a:xfrm>
              <a:custGeom>
                <a:avLst/>
                <a:gdLst>
                  <a:gd name="T0" fmla="*/ 194 w 493"/>
                  <a:gd name="T1" fmla="*/ 285 h 483"/>
                  <a:gd name="T2" fmla="*/ 0 w 493"/>
                  <a:gd name="T3" fmla="*/ 0 h 483"/>
                  <a:gd name="T4" fmla="*/ 121 w 493"/>
                  <a:gd name="T5" fmla="*/ 0 h 483"/>
                  <a:gd name="T6" fmla="*/ 247 w 493"/>
                  <a:gd name="T7" fmla="*/ 191 h 483"/>
                  <a:gd name="T8" fmla="*/ 374 w 493"/>
                  <a:gd name="T9" fmla="*/ 0 h 483"/>
                  <a:gd name="T10" fmla="*/ 493 w 493"/>
                  <a:gd name="T11" fmla="*/ 0 h 483"/>
                  <a:gd name="T12" fmla="*/ 299 w 493"/>
                  <a:gd name="T13" fmla="*/ 285 h 483"/>
                  <a:gd name="T14" fmla="*/ 299 w 493"/>
                  <a:gd name="T15" fmla="*/ 483 h 483"/>
                  <a:gd name="T16" fmla="*/ 194 w 493"/>
                  <a:gd name="T17" fmla="*/ 483 h 483"/>
                  <a:gd name="T18" fmla="*/ 194 w 493"/>
                  <a:gd name="T19" fmla="*/ 285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3" h="483">
                    <a:moveTo>
                      <a:pt x="194" y="285"/>
                    </a:moveTo>
                    <a:lnTo>
                      <a:pt x="0" y="0"/>
                    </a:lnTo>
                    <a:lnTo>
                      <a:pt x="121" y="0"/>
                    </a:lnTo>
                    <a:lnTo>
                      <a:pt x="247" y="191"/>
                    </a:lnTo>
                    <a:lnTo>
                      <a:pt x="374" y="0"/>
                    </a:lnTo>
                    <a:lnTo>
                      <a:pt x="493" y="0"/>
                    </a:lnTo>
                    <a:lnTo>
                      <a:pt x="299" y="285"/>
                    </a:lnTo>
                    <a:lnTo>
                      <a:pt x="299" y="483"/>
                    </a:lnTo>
                    <a:lnTo>
                      <a:pt x="194" y="483"/>
                    </a:lnTo>
                    <a:lnTo>
                      <a:pt x="194" y="285"/>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2" name="Rectangle 11"/>
              <p:cNvSpPr>
                <a:spLocks noChangeArrowheads="1"/>
              </p:cNvSpPr>
              <p:nvPr/>
            </p:nvSpPr>
            <p:spPr bwMode="auto">
              <a:xfrm>
                <a:off x="1047484" y="660981"/>
                <a:ext cx="67549" cy="322747"/>
              </a:xfrm>
              <a:prstGeom prst="rect">
                <a:avLst/>
              </a:prstGeom>
              <a:solidFill>
                <a:schemeClr val="tx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3" name="Freeform 12"/>
              <p:cNvSpPr>
                <a:spLocks/>
              </p:cNvSpPr>
              <p:nvPr/>
            </p:nvSpPr>
            <p:spPr bwMode="auto">
              <a:xfrm>
                <a:off x="1600151" y="660981"/>
                <a:ext cx="286568" cy="322747"/>
              </a:xfrm>
              <a:custGeom>
                <a:avLst/>
                <a:gdLst>
                  <a:gd name="T0" fmla="*/ 0 w 429"/>
                  <a:gd name="T1" fmla="*/ 0 h 483"/>
                  <a:gd name="T2" fmla="*/ 99 w 429"/>
                  <a:gd name="T3" fmla="*/ 0 h 483"/>
                  <a:gd name="T4" fmla="*/ 327 w 429"/>
                  <a:gd name="T5" fmla="*/ 309 h 483"/>
                  <a:gd name="T6" fmla="*/ 327 w 429"/>
                  <a:gd name="T7" fmla="*/ 0 h 483"/>
                  <a:gd name="T8" fmla="*/ 429 w 429"/>
                  <a:gd name="T9" fmla="*/ 0 h 483"/>
                  <a:gd name="T10" fmla="*/ 429 w 429"/>
                  <a:gd name="T11" fmla="*/ 483 h 483"/>
                  <a:gd name="T12" fmla="*/ 336 w 429"/>
                  <a:gd name="T13" fmla="*/ 483 h 483"/>
                  <a:gd name="T14" fmla="*/ 102 w 429"/>
                  <a:gd name="T15" fmla="*/ 167 h 483"/>
                  <a:gd name="T16" fmla="*/ 102 w 429"/>
                  <a:gd name="T17" fmla="*/ 483 h 483"/>
                  <a:gd name="T18" fmla="*/ 0 w 429"/>
                  <a:gd name="T19" fmla="*/ 483 h 483"/>
                  <a:gd name="T20" fmla="*/ 0 w 429"/>
                  <a:gd name="T21"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9" h="483">
                    <a:moveTo>
                      <a:pt x="0" y="0"/>
                    </a:moveTo>
                    <a:lnTo>
                      <a:pt x="99" y="0"/>
                    </a:lnTo>
                    <a:lnTo>
                      <a:pt x="327" y="309"/>
                    </a:lnTo>
                    <a:lnTo>
                      <a:pt x="327" y="0"/>
                    </a:lnTo>
                    <a:lnTo>
                      <a:pt x="429" y="0"/>
                    </a:lnTo>
                    <a:lnTo>
                      <a:pt x="429" y="483"/>
                    </a:lnTo>
                    <a:lnTo>
                      <a:pt x="336" y="483"/>
                    </a:lnTo>
                    <a:lnTo>
                      <a:pt x="102" y="167"/>
                    </a:lnTo>
                    <a:lnTo>
                      <a:pt x="102" y="483"/>
                    </a:lnTo>
                    <a:lnTo>
                      <a:pt x="0" y="483"/>
                    </a:lnTo>
                    <a:lnTo>
                      <a:pt x="0" y="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dirty="0">
                  <a:latin typeface="+mn-lt"/>
                  <a:ea typeface="+mn-ea"/>
                  <a:cs typeface="+mn-cs"/>
                </a:endParaRPr>
              </a:p>
            </p:txBody>
          </p:sp>
          <p:sp>
            <p:nvSpPr>
              <p:cNvPr id="34" name="Freeform 13"/>
              <p:cNvSpPr>
                <a:spLocks/>
              </p:cNvSpPr>
              <p:nvPr/>
            </p:nvSpPr>
            <p:spPr bwMode="auto">
              <a:xfrm>
                <a:off x="1997253" y="660981"/>
                <a:ext cx="278381" cy="322747"/>
              </a:xfrm>
              <a:custGeom>
                <a:avLst/>
                <a:gdLst>
                  <a:gd name="T0" fmla="*/ 156 w 416"/>
                  <a:gd name="T1" fmla="*/ 100 h 483"/>
                  <a:gd name="T2" fmla="*/ 0 w 416"/>
                  <a:gd name="T3" fmla="*/ 100 h 483"/>
                  <a:gd name="T4" fmla="*/ 0 w 416"/>
                  <a:gd name="T5" fmla="*/ 0 h 483"/>
                  <a:gd name="T6" fmla="*/ 416 w 416"/>
                  <a:gd name="T7" fmla="*/ 0 h 483"/>
                  <a:gd name="T8" fmla="*/ 416 w 416"/>
                  <a:gd name="T9" fmla="*/ 100 h 483"/>
                  <a:gd name="T10" fmla="*/ 260 w 416"/>
                  <a:gd name="T11" fmla="*/ 100 h 483"/>
                  <a:gd name="T12" fmla="*/ 260 w 416"/>
                  <a:gd name="T13" fmla="*/ 483 h 483"/>
                  <a:gd name="T14" fmla="*/ 156 w 416"/>
                  <a:gd name="T15" fmla="*/ 483 h 483"/>
                  <a:gd name="T16" fmla="*/ 156 w 416"/>
                  <a:gd name="T17" fmla="*/ 10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6" h="483">
                    <a:moveTo>
                      <a:pt x="156" y="100"/>
                    </a:moveTo>
                    <a:lnTo>
                      <a:pt x="0" y="100"/>
                    </a:lnTo>
                    <a:lnTo>
                      <a:pt x="0" y="0"/>
                    </a:lnTo>
                    <a:lnTo>
                      <a:pt x="416" y="0"/>
                    </a:lnTo>
                    <a:lnTo>
                      <a:pt x="416" y="100"/>
                    </a:lnTo>
                    <a:lnTo>
                      <a:pt x="260" y="100"/>
                    </a:lnTo>
                    <a:lnTo>
                      <a:pt x="260" y="483"/>
                    </a:lnTo>
                    <a:lnTo>
                      <a:pt x="156" y="483"/>
                    </a:lnTo>
                    <a:lnTo>
                      <a:pt x="156" y="10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5" name="Freeform 14"/>
              <p:cNvSpPr>
                <a:spLocks/>
              </p:cNvSpPr>
              <p:nvPr/>
            </p:nvSpPr>
            <p:spPr bwMode="auto">
              <a:xfrm>
                <a:off x="1256269" y="660981"/>
                <a:ext cx="233349" cy="322747"/>
              </a:xfrm>
              <a:custGeom>
                <a:avLst/>
                <a:gdLst>
                  <a:gd name="T0" fmla="*/ 0 w 348"/>
                  <a:gd name="T1" fmla="*/ 0 h 483"/>
                  <a:gd name="T2" fmla="*/ 348 w 348"/>
                  <a:gd name="T3" fmla="*/ 0 h 483"/>
                  <a:gd name="T4" fmla="*/ 348 w 348"/>
                  <a:gd name="T5" fmla="*/ 100 h 483"/>
                  <a:gd name="T6" fmla="*/ 102 w 348"/>
                  <a:gd name="T7" fmla="*/ 100 h 483"/>
                  <a:gd name="T8" fmla="*/ 102 w 348"/>
                  <a:gd name="T9" fmla="*/ 385 h 483"/>
                  <a:gd name="T10" fmla="*/ 348 w 348"/>
                  <a:gd name="T11" fmla="*/ 385 h 483"/>
                  <a:gd name="T12" fmla="*/ 348 w 348"/>
                  <a:gd name="T13" fmla="*/ 483 h 483"/>
                  <a:gd name="T14" fmla="*/ 0 w 348"/>
                  <a:gd name="T15" fmla="*/ 483 h 483"/>
                  <a:gd name="T16" fmla="*/ 0 w 348"/>
                  <a:gd name="T17"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483">
                    <a:moveTo>
                      <a:pt x="0" y="0"/>
                    </a:moveTo>
                    <a:lnTo>
                      <a:pt x="348" y="0"/>
                    </a:lnTo>
                    <a:lnTo>
                      <a:pt x="348" y="100"/>
                    </a:lnTo>
                    <a:lnTo>
                      <a:pt x="102" y="100"/>
                    </a:lnTo>
                    <a:lnTo>
                      <a:pt x="102" y="385"/>
                    </a:lnTo>
                    <a:lnTo>
                      <a:pt x="348" y="385"/>
                    </a:lnTo>
                    <a:lnTo>
                      <a:pt x="348" y="483"/>
                    </a:lnTo>
                    <a:lnTo>
                      <a:pt x="0" y="483"/>
                    </a:lnTo>
                    <a:lnTo>
                      <a:pt x="0" y="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grpSp>
        <p:sp>
          <p:nvSpPr>
            <p:cNvPr id="29" name="Oval 28"/>
            <p:cNvSpPr>
              <a:spLocks noChangeArrowheads="1"/>
            </p:cNvSpPr>
            <p:nvPr/>
          </p:nvSpPr>
          <p:spPr bwMode="auto">
            <a:xfrm>
              <a:off x="1078370" y="620557"/>
              <a:ext cx="71457" cy="69725"/>
            </a:xfrm>
            <a:prstGeom prst="ellipse">
              <a:avLst/>
            </a:prstGeom>
            <a:solidFill>
              <a:schemeClr val="tx1"/>
            </a:solidFill>
            <a:ln>
              <a:noFill/>
            </a:ln>
          </p:spPr>
          <p:txBody>
            <a:bodyPr/>
            <a:lstStyle/>
            <a:p>
              <a:pPr defTabSz="713232" fontAlgn="auto">
                <a:spcBef>
                  <a:spcPts val="0"/>
                </a:spcBef>
                <a:spcAft>
                  <a:spcPts val="0"/>
                </a:spcAft>
                <a:defRPr/>
              </a:pPr>
              <a:endParaRPr lang="fr-FR" sz="1404">
                <a:latin typeface="+mn-lt"/>
                <a:ea typeface="+mn-ea"/>
                <a:cs typeface="+mn-cs"/>
              </a:endParaRPr>
            </a:p>
          </p:txBody>
        </p:sp>
      </p:grpSp>
      <p:sp>
        <p:nvSpPr>
          <p:cNvPr id="37" name="Oval 6"/>
          <p:cNvSpPr>
            <a:spLocks noChangeArrowheads="1"/>
          </p:cNvSpPr>
          <p:nvPr userDrawn="1"/>
        </p:nvSpPr>
        <p:spPr bwMode="auto">
          <a:xfrm>
            <a:off x="1075784" y="5064870"/>
            <a:ext cx="71437" cy="73025"/>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39" name="Oval 8"/>
          <p:cNvSpPr>
            <a:spLocks noChangeArrowheads="1"/>
          </p:cNvSpPr>
          <p:nvPr userDrawn="1"/>
        </p:nvSpPr>
        <p:spPr bwMode="auto">
          <a:xfrm>
            <a:off x="8711018" y="379671"/>
            <a:ext cx="71438" cy="71438"/>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40" name="Oval 9"/>
          <p:cNvSpPr>
            <a:spLocks noChangeArrowheads="1"/>
          </p:cNvSpPr>
          <p:nvPr userDrawn="1"/>
        </p:nvSpPr>
        <p:spPr bwMode="auto">
          <a:xfrm>
            <a:off x="8719931" y="5064868"/>
            <a:ext cx="71438" cy="73025"/>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41" name="Title 1"/>
          <p:cNvSpPr>
            <a:spLocks noGrp="1"/>
          </p:cNvSpPr>
          <p:nvPr>
            <p:ph type="title" hasCustomPrompt="1"/>
          </p:nvPr>
        </p:nvSpPr>
        <p:spPr>
          <a:xfrm>
            <a:off x="1257300" y="704334"/>
            <a:ext cx="7040576" cy="681374"/>
          </a:xfrm>
        </p:spPr>
        <p:txBody>
          <a:bodyPr/>
          <a:lstStyle>
            <a:lvl1pPr>
              <a:defRPr>
                <a:solidFill>
                  <a:srgbClr val="00A5DF"/>
                </a:solidFill>
              </a:defRPr>
            </a:lvl1pPr>
          </a:lstStyle>
          <a:p>
            <a:r>
              <a:rPr lang="en-US" dirty="0" smtClean="0"/>
              <a:t>Click To Edit Master Title Style</a:t>
            </a:r>
            <a:endParaRPr lang="fr-FR" dirty="0"/>
          </a:p>
        </p:txBody>
      </p:sp>
      <p:sp>
        <p:nvSpPr>
          <p:cNvPr id="23"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25"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
        <p:nvSpPr>
          <p:cNvPr id="21" name="Date Placeholder 3"/>
          <p:cNvSpPr txBox="1">
            <a:spLocks/>
          </p:cNvSpPr>
          <p:nvPr userDrawn="1"/>
        </p:nvSpPr>
        <p:spPr>
          <a:xfrm>
            <a:off x="5073543" y="5390673"/>
            <a:ext cx="1780445"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fld id="{5E4AE5A4-90C1-584A-97D4-CD140829CAC0}" type="datetime1">
              <a:rPr lang="x-none" smtClean="0">
                <a:solidFill>
                  <a:srgbClr val="53565A"/>
                </a:solidFill>
              </a:rPr>
              <a:t>09/16/2016</a:t>
            </a:fld>
            <a:endParaRPr lang="en-GB" dirty="0">
              <a:solidFill>
                <a:srgbClr val="53565A"/>
              </a:solidFill>
            </a:endParaRPr>
          </a:p>
        </p:txBody>
      </p:sp>
    </p:spTree>
    <p:extLst>
      <p:ext uri="{BB962C8B-B14F-4D97-AF65-F5344CB8AC3E}">
        <p14:creationId xmlns:p14="http://schemas.microsoft.com/office/powerpoint/2010/main" val="70568032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Content and Image with Logo">
    <p:spTree>
      <p:nvGrpSpPr>
        <p:cNvPr id="1" name=""/>
        <p:cNvGrpSpPr/>
        <p:nvPr/>
      </p:nvGrpSpPr>
      <p:grpSpPr>
        <a:xfrm>
          <a:off x="0" y="0"/>
          <a:ext cx="0" cy="0"/>
          <a:chOff x="0" y="0"/>
          <a:chExt cx="0" cy="0"/>
        </a:xfrm>
      </p:grpSpPr>
      <p:grpSp>
        <p:nvGrpSpPr>
          <p:cNvPr id="47" name="Group 12"/>
          <p:cNvGrpSpPr>
            <a:grpSpLocks/>
          </p:cNvGrpSpPr>
          <p:nvPr userDrawn="1"/>
        </p:nvGrpSpPr>
        <p:grpSpPr bwMode="auto">
          <a:xfrm>
            <a:off x="239713" y="286935"/>
            <a:ext cx="1541462" cy="265113"/>
            <a:chOff x="239939" y="523892"/>
            <a:chExt cx="1541887" cy="264640"/>
          </a:xfrm>
        </p:grpSpPr>
        <p:grpSp>
          <p:nvGrpSpPr>
            <p:cNvPr id="48" name="Group 13"/>
            <p:cNvGrpSpPr>
              <a:grpSpLocks/>
            </p:cNvGrpSpPr>
            <p:nvPr/>
          </p:nvGrpSpPr>
          <p:grpSpPr bwMode="auto">
            <a:xfrm>
              <a:off x="239939" y="523892"/>
              <a:ext cx="1541887" cy="264640"/>
              <a:chOff x="288078" y="652810"/>
              <a:chExt cx="1987556" cy="341132"/>
            </a:xfrm>
          </p:grpSpPr>
          <p:sp>
            <p:nvSpPr>
              <p:cNvPr id="50" name="Freeform 9"/>
              <p:cNvSpPr>
                <a:spLocks/>
              </p:cNvSpPr>
              <p:nvPr/>
            </p:nvSpPr>
            <p:spPr bwMode="auto">
              <a:xfrm>
                <a:off x="288078" y="652810"/>
                <a:ext cx="307038" cy="341132"/>
              </a:xfrm>
              <a:custGeom>
                <a:avLst/>
                <a:gdLst>
                  <a:gd name="T0" fmla="*/ 193 w 193"/>
                  <a:gd name="T1" fmla="*/ 171 h 213"/>
                  <a:gd name="T2" fmla="*/ 104 w 193"/>
                  <a:gd name="T3" fmla="*/ 213 h 213"/>
                  <a:gd name="T4" fmla="*/ 0 w 193"/>
                  <a:gd name="T5" fmla="*/ 107 h 213"/>
                  <a:gd name="T6" fmla="*/ 106 w 193"/>
                  <a:gd name="T7" fmla="*/ 0 h 213"/>
                  <a:gd name="T8" fmla="*/ 191 w 193"/>
                  <a:gd name="T9" fmla="*/ 40 h 213"/>
                  <a:gd name="T10" fmla="*/ 159 w 193"/>
                  <a:gd name="T11" fmla="*/ 70 h 213"/>
                  <a:gd name="T12" fmla="*/ 106 w 193"/>
                  <a:gd name="T13" fmla="*/ 44 h 213"/>
                  <a:gd name="T14" fmla="*/ 44 w 193"/>
                  <a:gd name="T15" fmla="*/ 106 h 213"/>
                  <a:gd name="T16" fmla="*/ 106 w 193"/>
                  <a:gd name="T17" fmla="*/ 169 h 213"/>
                  <a:gd name="T18" fmla="*/ 160 w 193"/>
                  <a:gd name="T19" fmla="*/ 141 h 213"/>
                  <a:gd name="T20" fmla="*/ 193 w 193"/>
                  <a:gd name="T21" fmla="*/ 17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3" h="213">
                    <a:moveTo>
                      <a:pt x="193" y="171"/>
                    </a:moveTo>
                    <a:cubicBezTo>
                      <a:pt x="171" y="199"/>
                      <a:pt x="139" y="213"/>
                      <a:pt x="104" y="213"/>
                    </a:cubicBezTo>
                    <a:cubicBezTo>
                      <a:pt x="51" y="213"/>
                      <a:pt x="0" y="168"/>
                      <a:pt x="0" y="107"/>
                    </a:cubicBezTo>
                    <a:cubicBezTo>
                      <a:pt x="0" y="43"/>
                      <a:pt x="51" y="0"/>
                      <a:pt x="106" y="0"/>
                    </a:cubicBezTo>
                    <a:cubicBezTo>
                      <a:pt x="139" y="0"/>
                      <a:pt x="171" y="14"/>
                      <a:pt x="191" y="40"/>
                    </a:cubicBezTo>
                    <a:cubicBezTo>
                      <a:pt x="159" y="70"/>
                      <a:pt x="159" y="70"/>
                      <a:pt x="159" y="70"/>
                    </a:cubicBezTo>
                    <a:cubicBezTo>
                      <a:pt x="145" y="52"/>
                      <a:pt x="127" y="44"/>
                      <a:pt x="106" y="44"/>
                    </a:cubicBezTo>
                    <a:cubicBezTo>
                      <a:pt x="72" y="44"/>
                      <a:pt x="44" y="72"/>
                      <a:pt x="44" y="106"/>
                    </a:cubicBezTo>
                    <a:cubicBezTo>
                      <a:pt x="44" y="141"/>
                      <a:pt x="72" y="169"/>
                      <a:pt x="106" y="169"/>
                    </a:cubicBezTo>
                    <a:cubicBezTo>
                      <a:pt x="127" y="169"/>
                      <a:pt x="146" y="160"/>
                      <a:pt x="160" y="141"/>
                    </a:cubicBezTo>
                    <a:lnTo>
                      <a:pt x="193" y="171"/>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51" name="Freeform 10"/>
              <p:cNvSpPr>
                <a:spLocks/>
              </p:cNvSpPr>
              <p:nvPr/>
            </p:nvSpPr>
            <p:spPr bwMode="auto">
              <a:xfrm>
                <a:off x="640148" y="660981"/>
                <a:ext cx="329553" cy="322747"/>
              </a:xfrm>
              <a:custGeom>
                <a:avLst/>
                <a:gdLst>
                  <a:gd name="T0" fmla="*/ 194 w 493"/>
                  <a:gd name="T1" fmla="*/ 285 h 483"/>
                  <a:gd name="T2" fmla="*/ 0 w 493"/>
                  <a:gd name="T3" fmla="*/ 0 h 483"/>
                  <a:gd name="T4" fmla="*/ 121 w 493"/>
                  <a:gd name="T5" fmla="*/ 0 h 483"/>
                  <a:gd name="T6" fmla="*/ 247 w 493"/>
                  <a:gd name="T7" fmla="*/ 191 h 483"/>
                  <a:gd name="T8" fmla="*/ 374 w 493"/>
                  <a:gd name="T9" fmla="*/ 0 h 483"/>
                  <a:gd name="T10" fmla="*/ 493 w 493"/>
                  <a:gd name="T11" fmla="*/ 0 h 483"/>
                  <a:gd name="T12" fmla="*/ 299 w 493"/>
                  <a:gd name="T13" fmla="*/ 285 h 483"/>
                  <a:gd name="T14" fmla="*/ 299 w 493"/>
                  <a:gd name="T15" fmla="*/ 483 h 483"/>
                  <a:gd name="T16" fmla="*/ 194 w 493"/>
                  <a:gd name="T17" fmla="*/ 483 h 483"/>
                  <a:gd name="T18" fmla="*/ 194 w 493"/>
                  <a:gd name="T19" fmla="*/ 285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3" h="483">
                    <a:moveTo>
                      <a:pt x="194" y="285"/>
                    </a:moveTo>
                    <a:lnTo>
                      <a:pt x="0" y="0"/>
                    </a:lnTo>
                    <a:lnTo>
                      <a:pt x="121" y="0"/>
                    </a:lnTo>
                    <a:lnTo>
                      <a:pt x="247" y="191"/>
                    </a:lnTo>
                    <a:lnTo>
                      <a:pt x="374" y="0"/>
                    </a:lnTo>
                    <a:lnTo>
                      <a:pt x="493" y="0"/>
                    </a:lnTo>
                    <a:lnTo>
                      <a:pt x="299" y="285"/>
                    </a:lnTo>
                    <a:lnTo>
                      <a:pt x="299" y="483"/>
                    </a:lnTo>
                    <a:lnTo>
                      <a:pt x="194" y="483"/>
                    </a:lnTo>
                    <a:lnTo>
                      <a:pt x="194" y="285"/>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52" name="Rectangle 11"/>
              <p:cNvSpPr>
                <a:spLocks noChangeArrowheads="1"/>
              </p:cNvSpPr>
              <p:nvPr/>
            </p:nvSpPr>
            <p:spPr bwMode="auto">
              <a:xfrm>
                <a:off x="1047484" y="660981"/>
                <a:ext cx="67549" cy="322747"/>
              </a:xfrm>
              <a:prstGeom prst="rect">
                <a:avLst/>
              </a:prstGeom>
              <a:solidFill>
                <a:schemeClr val="tx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53" name="Freeform 12"/>
              <p:cNvSpPr>
                <a:spLocks/>
              </p:cNvSpPr>
              <p:nvPr/>
            </p:nvSpPr>
            <p:spPr bwMode="auto">
              <a:xfrm>
                <a:off x="1600151" y="660981"/>
                <a:ext cx="286568" cy="322747"/>
              </a:xfrm>
              <a:custGeom>
                <a:avLst/>
                <a:gdLst>
                  <a:gd name="T0" fmla="*/ 0 w 429"/>
                  <a:gd name="T1" fmla="*/ 0 h 483"/>
                  <a:gd name="T2" fmla="*/ 99 w 429"/>
                  <a:gd name="T3" fmla="*/ 0 h 483"/>
                  <a:gd name="T4" fmla="*/ 327 w 429"/>
                  <a:gd name="T5" fmla="*/ 309 h 483"/>
                  <a:gd name="T6" fmla="*/ 327 w 429"/>
                  <a:gd name="T7" fmla="*/ 0 h 483"/>
                  <a:gd name="T8" fmla="*/ 429 w 429"/>
                  <a:gd name="T9" fmla="*/ 0 h 483"/>
                  <a:gd name="T10" fmla="*/ 429 w 429"/>
                  <a:gd name="T11" fmla="*/ 483 h 483"/>
                  <a:gd name="T12" fmla="*/ 336 w 429"/>
                  <a:gd name="T13" fmla="*/ 483 h 483"/>
                  <a:gd name="T14" fmla="*/ 102 w 429"/>
                  <a:gd name="T15" fmla="*/ 167 h 483"/>
                  <a:gd name="T16" fmla="*/ 102 w 429"/>
                  <a:gd name="T17" fmla="*/ 483 h 483"/>
                  <a:gd name="T18" fmla="*/ 0 w 429"/>
                  <a:gd name="T19" fmla="*/ 483 h 483"/>
                  <a:gd name="T20" fmla="*/ 0 w 429"/>
                  <a:gd name="T21"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9" h="483">
                    <a:moveTo>
                      <a:pt x="0" y="0"/>
                    </a:moveTo>
                    <a:lnTo>
                      <a:pt x="99" y="0"/>
                    </a:lnTo>
                    <a:lnTo>
                      <a:pt x="327" y="309"/>
                    </a:lnTo>
                    <a:lnTo>
                      <a:pt x="327" y="0"/>
                    </a:lnTo>
                    <a:lnTo>
                      <a:pt x="429" y="0"/>
                    </a:lnTo>
                    <a:lnTo>
                      <a:pt x="429" y="483"/>
                    </a:lnTo>
                    <a:lnTo>
                      <a:pt x="336" y="483"/>
                    </a:lnTo>
                    <a:lnTo>
                      <a:pt x="102" y="167"/>
                    </a:lnTo>
                    <a:lnTo>
                      <a:pt x="102" y="483"/>
                    </a:lnTo>
                    <a:lnTo>
                      <a:pt x="0" y="483"/>
                    </a:lnTo>
                    <a:lnTo>
                      <a:pt x="0" y="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dirty="0">
                  <a:latin typeface="+mn-lt"/>
                  <a:ea typeface="+mn-ea"/>
                  <a:cs typeface="+mn-cs"/>
                </a:endParaRPr>
              </a:p>
            </p:txBody>
          </p:sp>
          <p:sp>
            <p:nvSpPr>
              <p:cNvPr id="54" name="Freeform 13"/>
              <p:cNvSpPr>
                <a:spLocks/>
              </p:cNvSpPr>
              <p:nvPr/>
            </p:nvSpPr>
            <p:spPr bwMode="auto">
              <a:xfrm>
                <a:off x="1997253" y="660981"/>
                <a:ext cx="278381" cy="322747"/>
              </a:xfrm>
              <a:custGeom>
                <a:avLst/>
                <a:gdLst>
                  <a:gd name="T0" fmla="*/ 156 w 416"/>
                  <a:gd name="T1" fmla="*/ 100 h 483"/>
                  <a:gd name="T2" fmla="*/ 0 w 416"/>
                  <a:gd name="T3" fmla="*/ 100 h 483"/>
                  <a:gd name="T4" fmla="*/ 0 w 416"/>
                  <a:gd name="T5" fmla="*/ 0 h 483"/>
                  <a:gd name="T6" fmla="*/ 416 w 416"/>
                  <a:gd name="T7" fmla="*/ 0 h 483"/>
                  <a:gd name="T8" fmla="*/ 416 w 416"/>
                  <a:gd name="T9" fmla="*/ 100 h 483"/>
                  <a:gd name="T10" fmla="*/ 260 w 416"/>
                  <a:gd name="T11" fmla="*/ 100 h 483"/>
                  <a:gd name="T12" fmla="*/ 260 w 416"/>
                  <a:gd name="T13" fmla="*/ 483 h 483"/>
                  <a:gd name="T14" fmla="*/ 156 w 416"/>
                  <a:gd name="T15" fmla="*/ 483 h 483"/>
                  <a:gd name="T16" fmla="*/ 156 w 416"/>
                  <a:gd name="T17" fmla="*/ 10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6" h="483">
                    <a:moveTo>
                      <a:pt x="156" y="100"/>
                    </a:moveTo>
                    <a:lnTo>
                      <a:pt x="0" y="100"/>
                    </a:lnTo>
                    <a:lnTo>
                      <a:pt x="0" y="0"/>
                    </a:lnTo>
                    <a:lnTo>
                      <a:pt x="416" y="0"/>
                    </a:lnTo>
                    <a:lnTo>
                      <a:pt x="416" y="100"/>
                    </a:lnTo>
                    <a:lnTo>
                      <a:pt x="260" y="100"/>
                    </a:lnTo>
                    <a:lnTo>
                      <a:pt x="260" y="483"/>
                    </a:lnTo>
                    <a:lnTo>
                      <a:pt x="156" y="483"/>
                    </a:lnTo>
                    <a:lnTo>
                      <a:pt x="156" y="10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55" name="Freeform 14"/>
              <p:cNvSpPr>
                <a:spLocks/>
              </p:cNvSpPr>
              <p:nvPr/>
            </p:nvSpPr>
            <p:spPr bwMode="auto">
              <a:xfrm>
                <a:off x="1256269" y="660981"/>
                <a:ext cx="233349" cy="322747"/>
              </a:xfrm>
              <a:custGeom>
                <a:avLst/>
                <a:gdLst>
                  <a:gd name="T0" fmla="*/ 0 w 348"/>
                  <a:gd name="T1" fmla="*/ 0 h 483"/>
                  <a:gd name="T2" fmla="*/ 348 w 348"/>
                  <a:gd name="T3" fmla="*/ 0 h 483"/>
                  <a:gd name="T4" fmla="*/ 348 w 348"/>
                  <a:gd name="T5" fmla="*/ 100 h 483"/>
                  <a:gd name="T6" fmla="*/ 102 w 348"/>
                  <a:gd name="T7" fmla="*/ 100 h 483"/>
                  <a:gd name="T8" fmla="*/ 102 w 348"/>
                  <a:gd name="T9" fmla="*/ 385 h 483"/>
                  <a:gd name="T10" fmla="*/ 348 w 348"/>
                  <a:gd name="T11" fmla="*/ 385 h 483"/>
                  <a:gd name="T12" fmla="*/ 348 w 348"/>
                  <a:gd name="T13" fmla="*/ 483 h 483"/>
                  <a:gd name="T14" fmla="*/ 0 w 348"/>
                  <a:gd name="T15" fmla="*/ 483 h 483"/>
                  <a:gd name="T16" fmla="*/ 0 w 348"/>
                  <a:gd name="T17"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483">
                    <a:moveTo>
                      <a:pt x="0" y="0"/>
                    </a:moveTo>
                    <a:lnTo>
                      <a:pt x="348" y="0"/>
                    </a:lnTo>
                    <a:lnTo>
                      <a:pt x="348" y="100"/>
                    </a:lnTo>
                    <a:lnTo>
                      <a:pt x="102" y="100"/>
                    </a:lnTo>
                    <a:lnTo>
                      <a:pt x="102" y="385"/>
                    </a:lnTo>
                    <a:lnTo>
                      <a:pt x="348" y="385"/>
                    </a:lnTo>
                    <a:lnTo>
                      <a:pt x="348" y="483"/>
                    </a:lnTo>
                    <a:lnTo>
                      <a:pt x="0" y="483"/>
                    </a:lnTo>
                    <a:lnTo>
                      <a:pt x="0" y="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grpSp>
        <p:sp>
          <p:nvSpPr>
            <p:cNvPr id="49" name="Oval 48"/>
            <p:cNvSpPr>
              <a:spLocks noChangeArrowheads="1"/>
            </p:cNvSpPr>
            <p:nvPr/>
          </p:nvSpPr>
          <p:spPr bwMode="auto">
            <a:xfrm>
              <a:off x="1078370" y="620557"/>
              <a:ext cx="71457" cy="69725"/>
            </a:xfrm>
            <a:prstGeom prst="ellipse">
              <a:avLst/>
            </a:prstGeom>
            <a:solidFill>
              <a:schemeClr val="tx1"/>
            </a:solidFill>
            <a:ln>
              <a:noFill/>
            </a:ln>
          </p:spPr>
          <p:txBody>
            <a:bodyPr/>
            <a:lstStyle/>
            <a:p>
              <a:pPr defTabSz="713232" fontAlgn="auto">
                <a:spcBef>
                  <a:spcPts val="0"/>
                </a:spcBef>
                <a:spcAft>
                  <a:spcPts val="0"/>
                </a:spcAft>
                <a:defRPr/>
              </a:pPr>
              <a:endParaRPr lang="fr-FR" sz="1404">
                <a:latin typeface="+mn-lt"/>
                <a:ea typeface="+mn-ea"/>
                <a:cs typeface="+mn-cs"/>
              </a:endParaRPr>
            </a:p>
          </p:txBody>
        </p:sp>
      </p:grpSp>
      <p:sp>
        <p:nvSpPr>
          <p:cNvPr id="56" name="Oval 6"/>
          <p:cNvSpPr>
            <a:spLocks noChangeArrowheads="1"/>
          </p:cNvSpPr>
          <p:nvPr userDrawn="1"/>
        </p:nvSpPr>
        <p:spPr bwMode="auto">
          <a:xfrm>
            <a:off x="1075784" y="5064870"/>
            <a:ext cx="71437" cy="73025"/>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57" name="Oval 8"/>
          <p:cNvSpPr>
            <a:spLocks noChangeArrowheads="1"/>
          </p:cNvSpPr>
          <p:nvPr userDrawn="1"/>
        </p:nvSpPr>
        <p:spPr bwMode="auto">
          <a:xfrm>
            <a:off x="8711018" y="379671"/>
            <a:ext cx="71438" cy="71438"/>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58" name="Oval 9"/>
          <p:cNvSpPr>
            <a:spLocks noChangeArrowheads="1"/>
          </p:cNvSpPr>
          <p:nvPr userDrawn="1"/>
        </p:nvSpPr>
        <p:spPr bwMode="auto">
          <a:xfrm>
            <a:off x="8719931" y="5064868"/>
            <a:ext cx="71438" cy="73025"/>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20" name="Title 1"/>
          <p:cNvSpPr>
            <a:spLocks noGrp="1"/>
          </p:cNvSpPr>
          <p:nvPr>
            <p:ph type="ctrTitle" hasCustomPrompt="1"/>
          </p:nvPr>
        </p:nvSpPr>
        <p:spPr>
          <a:xfrm>
            <a:off x="4895204" y="704335"/>
            <a:ext cx="3541570" cy="821254"/>
          </a:xfrm>
          <a:prstGeom prst="rect">
            <a:avLst/>
          </a:prstGeom>
        </p:spPr>
        <p:txBody>
          <a:bodyPr>
            <a:noAutofit/>
          </a:bodyPr>
          <a:lstStyle>
            <a:lvl1pPr algn="l">
              <a:lnSpc>
                <a:spcPct val="75000"/>
              </a:lnSpc>
              <a:spcBef>
                <a:spcPts val="0"/>
              </a:spcBef>
              <a:spcAft>
                <a:spcPts val="0"/>
              </a:spcAft>
              <a:defRPr sz="3000" b="1">
                <a:solidFill>
                  <a:srgbClr val="00A5DF"/>
                </a:solidFill>
                <a:latin typeface="Effra"/>
                <a:cs typeface="Effra"/>
              </a:defRPr>
            </a:lvl1pPr>
          </a:lstStyle>
          <a:p>
            <a:r>
              <a:rPr lang="en-US" dirty="0" smtClean="0"/>
              <a:t>Click To Edit Master Title Style</a:t>
            </a:r>
            <a:endParaRPr lang="en-GB" dirty="0"/>
          </a:p>
        </p:txBody>
      </p:sp>
      <p:sp>
        <p:nvSpPr>
          <p:cNvPr id="26" name="Picture Placeholder 3"/>
          <p:cNvSpPr>
            <a:spLocks noGrp="1"/>
          </p:cNvSpPr>
          <p:nvPr>
            <p:ph type="pic" sz="quarter" idx="12"/>
          </p:nvPr>
        </p:nvSpPr>
        <p:spPr>
          <a:xfrm>
            <a:off x="1257300" y="704334"/>
            <a:ext cx="3457864" cy="4178821"/>
          </a:xfrm>
        </p:spPr>
        <p:txBody>
          <a:bodyPr rtlCol="0">
            <a:noAutofit/>
          </a:bodyPr>
          <a:lstStyle/>
          <a:p>
            <a:pPr lvl="0"/>
            <a:r>
              <a:rPr lang="en-US" noProof="0" dirty="0" smtClean="0"/>
              <a:t>Drag picture to placeholder or click icon to add</a:t>
            </a:r>
            <a:endParaRPr lang="en-GB" noProof="0" dirty="0"/>
          </a:p>
        </p:txBody>
      </p:sp>
      <p:sp>
        <p:nvSpPr>
          <p:cNvPr id="23" name="Content Placeholder 2"/>
          <p:cNvSpPr>
            <a:spLocks noGrp="1"/>
          </p:cNvSpPr>
          <p:nvPr>
            <p:ph sz="half" idx="13"/>
          </p:nvPr>
        </p:nvSpPr>
        <p:spPr>
          <a:xfrm>
            <a:off x="4895204" y="1677972"/>
            <a:ext cx="3543310" cy="3205184"/>
          </a:xfrm>
          <a:prstGeom prst="rect">
            <a:avLst/>
          </a:prstGeom>
        </p:spPr>
        <p:txBody>
          <a:bodyPr/>
          <a:lstStyle>
            <a:lvl1pPr>
              <a:defRPr>
                <a:solidFill>
                  <a:srgbClr val="53565A"/>
                </a:solidFill>
              </a:defRPr>
            </a:lvl1pPr>
            <a:lvl2pPr>
              <a:defRPr>
                <a:solidFill>
                  <a:srgbClr val="53565A"/>
                </a:solidFill>
              </a:defRPr>
            </a:lvl2pPr>
            <a:lvl3pPr>
              <a:defRPr>
                <a:solidFill>
                  <a:srgbClr val="53565A"/>
                </a:solidFill>
              </a:defRPr>
            </a:lvl3pPr>
            <a:lvl4pPr>
              <a:defRPr>
                <a:solidFill>
                  <a:srgbClr val="53565A"/>
                </a:solidFill>
              </a:defRPr>
            </a:lvl4pPr>
            <a:lvl5pPr>
              <a:defRPr>
                <a:solidFill>
                  <a:srgbClr val="53565A"/>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grpSp>
        <p:nvGrpSpPr>
          <p:cNvPr id="28" name="Group 12"/>
          <p:cNvGrpSpPr>
            <a:grpSpLocks/>
          </p:cNvGrpSpPr>
          <p:nvPr userDrawn="1"/>
        </p:nvGrpSpPr>
        <p:grpSpPr bwMode="auto">
          <a:xfrm>
            <a:off x="239713" y="286935"/>
            <a:ext cx="1541462" cy="265113"/>
            <a:chOff x="239939" y="523892"/>
            <a:chExt cx="1541887" cy="264640"/>
          </a:xfrm>
        </p:grpSpPr>
        <p:grpSp>
          <p:nvGrpSpPr>
            <p:cNvPr id="29" name="Group 13"/>
            <p:cNvGrpSpPr>
              <a:grpSpLocks/>
            </p:cNvGrpSpPr>
            <p:nvPr/>
          </p:nvGrpSpPr>
          <p:grpSpPr bwMode="auto">
            <a:xfrm>
              <a:off x="239939" y="523892"/>
              <a:ext cx="1541887" cy="264640"/>
              <a:chOff x="288078" y="652810"/>
              <a:chExt cx="1987556" cy="341132"/>
            </a:xfrm>
          </p:grpSpPr>
          <p:sp>
            <p:nvSpPr>
              <p:cNvPr id="31" name="Freeform 9"/>
              <p:cNvSpPr>
                <a:spLocks/>
              </p:cNvSpPr>
              <p:nvPr/>
            </p:nvSpPr>
            <p:spPr bwMode="auto">
              <a:xfrm>
                <a:off x="288078" y="652810"/>
                <a:ext cx="307038" cy="341132"/>
              </a:xfrm>
              <a:custGeom>
                <a:avLst/>
                <a:gdLst>
                  <a:gd name="T0" fmla="*/ 193 w 193"/>
                  <a:gd name="T1" fmla="*/ 171 h 213"/>
                  <a:gd name="T2" fmla="*/ 104 w 193"/>
                  <a:gd name="T3" fmla="*/ 213 h 213"/>
                  <a:gd name="T4" fmla="*/ 0 w 193"/>
                  <a:gd name="T5" fmla="*/ 107 h 213"/>
                  <a:gd name="T6" fmla="*/ 106 w 193"/>
                  <a:gd name="T7" fmla="*/ 0 h 213"/>
                  <a:gd name="T8" fmla="*/ 191 w 193"/>
                  <a:gd name="T9" fmla="*/ 40 h 213"/>
                  <a:gd name="T10" fmla="*/ 159 w 193"/>
                  <a:gd name="T11" fmla="*/ 70 h 213"/>
                  <a:gd name="T12" fmla="*/ 106 w 193"/>
                  <a:gd name="T13" fmla="*/ 44 h 213"/>
                  <a:gd name="T14" fmla="*/ 44 w 193"/>
                  <a:gd name="T15" fmla="*/ 106 h 213"/>
                  <a:gd name="T16" fmla="*/ 106 w 193"/>
                  <a:gd name="T17" fmla="*/ 169 h 213"/>
                  <a:gd name="T18" fmla="*/ 160 w 193"/>
                  <a:gd name="T19" fmla="*/ 141 h 213"/>
                  <a:gd name="T20" fmla="*/ 193 w 193"/>
                  <a:gd name="T21" fmla="*/ 17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3" h="213">
                    <a:moveTo>
                      <a:pt x="193" y="171"/>
                    </a:moveTo>
                    <a:cubicBezTo>
                      <a:pt x="171" y="199"/>
                      <a:pt x="139" y="213"/>
                      <a:pt x="104" y="213"/>
                    </a:cubicBezTo>
                    <a:cubicBezTo>
                      <a:pt x="51" y="213"/>
                      <a:pt x="0" y="168"/>
                      <a:pt x="0" y="107"/>
                    </a:cubicBezTo>
                    <a:cubicBezTo>
                      <a:pt x="0" y="43"/>
                      <a:pt x="51" y="0"/>
                      <a:pt x="106" y="0"/>
                    </a:cubicBezTo>
                    <a:cubicBezTo>
                      <a:pt x="139" y="0"/>
                      <a:pt x="171" y="14"/>
                      <a:pt x="191" y="40"/>
                    </a:cubicBezTo>
                    <a:cubicBezTo>
                      <a:pt x="159" y="70"/>
                      <a:pt x="159" y="70"/>
                      <a:pt x="159" y="70"/>
                    </a:cubicBezTo>
                    <a:cubicBezTo>
                      <a:pt x="145" y="52"/>
                      <a:pt x="127" y="44"/>
                      <a:pt x="106" y="44"/>
                    </a:cubicBezTo>
                    <a:cubicBezTo>
                      <a:pt x="72" y="44"/>
                      <a:pt x="44" y="72"/>
                      <a:pt x="44" y="106"/>
                    </a:cubicBezTo>
                    <a:cubicBezTo>
                      <a:pt x="44" y="141"/>
                      <a:pt x="72" y="169"/>
                      <a:pt x="106" y="169"/>
                    </a:cubicBezTo>
                    <a:cubicBezTo>
                      <a:pt x="127" y="169"/>
                      <a:pt x="146" y="160"/>
                      <a:pt x="160" y="141"/>
                    </a:cubicBezTo>
                    <a:lnTo>
                      <a:pt x="193" y="171"/>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2" name="Freeform 10"/>
              <p:cNvSpPr>
                <a:spLocks/>
              </p:cNvSpPr>
              <p:nvPr/>
            </p:nvSpPr>
            <p:spPr bwMode="auto">
              <a:xfrm>
                <a:off x="640148" y="660981"/>
                <a:ext cx="329553" cy="322747"/>
              </a:xfrm>
              <a:custGeom>
                <a:avLst/>
                <a:gdLst>
                  <a:gd name="T0" fmla="*/ 194 w 493"/>
                  <a:gd name="T1" fmla="*/ 285 h 483"/>
                  <a:gd name="T2" fmla="*/ 0 w 493"/>
                  <a:gd name="T3" fmla="*/ 0 h 483"/>
                  <a:gd name="T4" fmla="*/ 121 w 493"/>
                  <a:gd name="T5" fmla="*/ 0 h 483"/>
                  <a:gd name="T6" fmla="*/ 247 w 493"/>
                  <a:gd name="T7" fmla="*/ 191 h 483"/>
                  <a:gd name="T8" fmla="*/ 374 w 493"/>
                  <a:gd name="T9" fmla="*/ 0 h 483"/>
                  <a:gd name="T10" fmla="*/ 493 w 493"/>
                  <a:gd name="T11" fmla="*/ 0 h 483"/>
                  <a:gd name="T12" fmla="*/ 299 w 493"/>
                  <a:gd name="T13" fmla="*/ 285 h 483"/>
                  <a:gd name="T14" fmla="*/ 299 w 493"/>
                  <a:gd name="T15" fmla="*/ 483 h 483"/>
                  <a:gd name="T16" fmla="*/ 194 w 493"/>
                  <a:gd name="T17" fmla="*/ 483 h 483"/>
                  <a:gd name="T18" fmla="*/ 194 w 493"/>
                  <a:gd name="T19" fmla="*/ 285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3" h="483">
                    <a:moveTo>
                      <a:pt x="194" y="285"/>
                    </a:moveTo>
                    <a:lnTo>
                      <a:pt x="0" y="0"/>
                    </a:lnTo>
                    <a:lnTo>
                      <a:pt x="121" y="0"/>
                    </a:lnTo>
                    <a:lnTo>
                      <a:pt x="247" y="191"/>
                    </a:lnTo>
                    <a:lnTo>
                      <a:pt x="374" y="0"/>
                    </a:lnTo>
                    <a:lnTo>
                      <a:pt x="493" y="0"/>
                    </a:lnTo>
                    <a:lnTo>
                      <a:pt x="299" y="285"/>
                    </a:lnTo>
                    <a:lnTo>
                      <a:pt x="299" y="483"/>
                    </a:lnTo>
                    <a:lnTo>
                      <a:pt x="194" y="483"/>
                    </a:lnTo>
                    <a:lnTo>
                      <a:pt x="194" y="285"/>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3" name="Rectangle 11"/>
              <p:cNvSpPr>
                <a:spLocks noChangeArrowheads="1"/>
              </p:cNvSpPr>
              <p:nvPr/>
            </p:nvSpPr>
            <p:spPr bwMode="auto">
              <a:xfrm>
                <a:off x="1047484" y="660981"/>
                <a:ext cx="67549" cy="322747"/>
              </a:xfrm>
              <a:prstGeom prst="rect">
                <a:avLst/>
              </a:prstGeom>
              <a:solidFill>
                <a:schemeClr val="tx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4" name="Freeform 12"/>
              <p:cNvSpPr>
                <a:spLocks/>
              </p:cNvSpPr>
              <p:nvPr/>
            </p:nvSpPr>
            <p:spPr bwMode="auto">
              <a:xfrm>
                <a:off x="1600151" y="660981"/>
                <a:ext cx="286568" cy="322747"/>
              </a:xfrm>
              <a:custGeom>
                <a:avLst/>
                <a:gdLst>
                  <a:gd name="T0" fmla="*/ 0 w 429"/>
                  <a:gd name="T1" fmla="*/ 0 h 483"/>
                  <a:gd name="T2" fmla="*/ 99 w 429"/>
                  <a:gd name="T3" fmla="*/ 0 h 483"/>
                  <a:gd name="T4" fmla="*/ 327 w 429"/>
                  <a:gd name="T5" fmla="*/ 309 h 483"/>
                  <a:gd name="T6" fmla="*/ 327 w 429"/>
                  <a:gd name="T7" fmla="*/ 0 h 483"/>
                  <a:gd name="T8" fmla="*/ 429 w 429"/>
                  <a:gd name="T9" fmla="*/ 0 h 483"/>
                  <a:gd name="T10" fmla="*/ 429 w 429"/>
                  <a:gd name="T11" fmla="*/ 483 h 483"/>
                  <a:gd name="T12" fmla="*/ 336 w 429"/>
                  <a:gd name="T13" fmla="*/ 483 h 483"/>
                  <a:gd name="T14" fmla="*/ 102 w 429"/>
                  <a:gd name="T15" fmla="*/ 167 h 483"/>
                  <a:gd name="T16" fmla="*/ 102 w 429"/>
                  <a:gd name="T17" fmla="*/ 483 h 483"/>
                  <a:gd name="T18" fmla="*/ 0 w 429"/>
                  <a:gd name="T19" fmla="*/ 483 h 483"/>
                  <a:gd name="T20" fmla="*/ 0 w 429"/>
                  <a:gd name="T21"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9" h="483">
                    <a:moveTo>
                      <a:pt x="0" y="0"/>
                    </a:moveTo>
                    <a:lnTo>
                      <a:pt x="99" y="0"/>
                    </a:lnTo>
                    <a:lnTo>
                      <a:pt x="327" y="309"/>
                    </a:lnTo>
                    <a:lnTo>
                      <a:pt x="327" y="0"/>
                    </a:lnTo>
                    <a:lnTo>
                      <a:pt x="429" y="0"/>
                    </a:lnTo>
                    <a:lnTo>
                      <a:pt x="429" y="483"/>
                    </a:lnTo>
                    <a:lnTo>
                      <a:pt x="336" y="483"/>
                    </a:lnTo>
                    <a:lnTo>
                      <a:pt x="102" y="167"/>
                    </a:lnTo>
                    <a:lnTo>
                      <a:pt x="102" y="483"/>
                    </a:lnTo>
                    <a:lnTo>
                      <a:pt x="0" y="483"/>
                    </a:lnTo>
                    <a:lnTo>
                      <a:pt x="0" y="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dirty="0">
                  <a:latin typeface="+mn-lt"/>
                  <a:ea typeface="+mn-ea"/>
                  <a:cs typeface="+mn-cs"/>
                </a:endParaRPr>
              </a:p>
            </p:txBody>
          </p:sp>
          <p:sp>
            <p:nvSpPr>
              <p:cNvPr id="35" name="Freeform 13"/>
              <p:cNvSpPr>
                <a:spLocks/>
              </p:cNvSpPr>
              <p:nvPr/>
            </p:nvSpPr>
            <p:spPr bwMode="auto">
              <a:xfrm>
                <a:off x="1997253" y="660981"/>
                <a:ext cx="278381" cy="322747"/>
              </a:xfrm>
              <a:custGeom>
                <a:avLst/>
                <a:gdLst>
                  <a:gd name="T0" fmla="*/ 156 w 416"/>
                  <a:gd name="T1" fmla="*/ 100 h 483"/>
                  <a:gd name="T2" fmla="*/ 0 w 416"/>
                  <a:gd name="T3" fmla="*/ 100 h 483"/>
                  <a:gd name="T4" fmla="*/ 0 w 416"/>
                  <a:gd name="T5" fmla="*/ 0 h 483"/>
                  <a:gd name="T6" fmla="*/ 416 w 416"/>
                  <a:gd name="T7" fmla="*/ 0 h 483"/>
                  <a:gd name="T8" fmla="*/ 416 w 416"/>
                  <a:gd name="T9" fmla="*/ 100 h 483"/>
                  <a:gd name="T10" fmla="*/ 260 w 416"/>
                  <a:gd name="T11" fmla="*/ 100 h 483"/>
                  <a:gd name="T12" fmla="*/ 260 w 416"/>
                  <a:gd name="T13" fmla="*/ 483 h 483"/>
                  <a:gd name="T14" fmla="*/ 156 w 416"/>
                  <a:gd name="T15" fmla="*/ 483 h 483"/>
                  <a:gd name="T16" fmla="*/ 156 w 416"/>
                  <a:gd name="T17" fmla="*/ 10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6" h="483">
                    <a:moveTo>
                      <a:pt x="156" y="100"/>
                    </a:moveTo>
                    <a:lnTo>
                      <a:pt x="0" y="100"/>
                    </a:lnTo>
                    <a:lnTo>
                      <a:pt x="0" y="0"/>
                    </a:lnTo>
                    <a:lnTo>
                      <a:pt x="416" y="0"/>
                    </a:lnTo>
                    <a:lnTo>
                      <a:pt x="416" y="100"/>
                    </a:lnTo>
                    <a:lnTo>
                      <a:pt x="260" y="100"/>
                    </a:lnTo>
                    <a:lnTo>
                      <a:pt x="260" y="483"/>
                    </a:lnTo>
                    <a:lnTo>
                      <a:pt x="156" y="483"/>
                    </a:lnTo>
                    <a:lnTo>
                      <a:pt x="156" y="10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sp>
            <p:nvSpPr>
              <p:cNvPr id="36" name="Freeform 14"/>
              <p:cNvSpPr>
                <a:spLocks/>
              </p:cNvSpPr>
              <p:nvPr/>
            </p:nvSpPr>
            <p:spPr bwMode="auto">
              <a:xfrm>
                <a:off x="1256269" y="660981"/>
                <a:ext cx="233349" cy="322747"/>
              </a:xfrm>
              <a:custGeom>
                <a:avLst/>
                <a:gdLst>
                  <a:gd name="T0" fmla="*/ 0 w 348"/>
                  <a:gd name="T1" fmla="*/ 0 h 483"/>
                  <a:gd name="T2" fmla="*/ 348 w 348"/>
                  <a:gd name="T3" fmla="*/ 0 h 483"/>
                  <a:gd name="T4" fmla="*/ 348 w 348"/>
                  <a:gd name="T5" fmla="*/ 100 h 483"/>
                  <a:gd name="T6" fmla="*/ 102 w 348"/>
                  <a:gd name="T7" fmla="*/ 100 h 483"/>
                  <a:gd name="T8" fmla="*/ 102 w 348"/>
                  <a:gd name="T9" fmla="*/ 385 h 483"/>
                  <a:gd name="T10" fmla="*/ 348 w 348"/>
                  <a:gd name="T11" fmla="*/ 385 h 483"/>
                  <a:gd name="T12" fmla="*/ 348 w 348"/>
                  <a:gd name="T13" fmla="*/ 483 h 483"/>
                  <a:gd name="T14" fmla="*/ 0 w 348"/>
                  <a:gd name="T15" fmla="*/ 483 h 483"/>
                  <a:gd name="T16" fmla="*/ 0 w 348"/>
                  <a:gd name="T17" fmla="*/ 0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8" h="483">
                    <a:moveTo>
                      <a:pt x="0" y="0"/>
                    </a:moveTo>
                    <a:lnTo>
                      <a:pt x="348" y="0"/>
                    </a:lnTo>
                    <a:lnTo>
                      <a:pt x="348" y="100"/>
                    </a:lnTo>
                    <a:lnTo>
                      <a:pt x="102" y="100"/>
                    </a:lnTo>
                    <a:lnTo>
                      <a:pt x="102" y="385"/>
                    </a:lnTo>
                    <a:lnTo>
                      <a:pt x="348" y="385"/>
                    </a:lnTo>
                    <a:lnTo>
                      <a:pt x="348" y="483"/>
                    </a:lnTo>
                    <a:lnTo>
                      <a:pt x="0" y="483"/>
                    </a:lnTo>
                    <a:lnTo>
                      <a:pt x="0" y="0"/>
                    </a:ln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lIns="0" tIns="0" rIns="0" bIns="0"/>
              <a:lstStyle/>
              <a:p>
                <a:pPr defTabSz="713232" fontAlgn="auto">
                  <a:spcBef>
                    <a:spcPts val="0"/>
                  </a:spcBef>
                  <a:spcAft>
                    <a:spcPts val="0"/>
                  </a:spcAft>
                  <a:defRPr/>
                </a:pPr>
                <a:endParaRPr lang="en-GB" sz="1404">
                  <a:latin typeface="+mn-lt"/>
                  <a:ea typeface="+mn-ea"/>
                  <a:cs typeface="+mn-cs"/>
                </a:endParaRPr>
              </a:p>
            </p:txBody>
          </p:sp>
        </p:grpSp>
        <p:sp>
          <p:nvSpPr>
            <p:cNvPr id="30" name="Oval 29"/>
            <p:cNvSpPr>
              <a:spLocks noChangeArrowheads="1"/>
            </p:cNvSpPr>
            <p:nvPr/>
          </p:nvSpPr>
          <p:spPr bwMode="auto">
            <a:xfrm>
              <a:off x="1078370" y="620557"/>
              <a:ext cx="71457" cy="69725"/>
            </a:xfrm>
            <a:prstGeom prst="ellipse">
              <a:avLst/>
            </a:prstGeom>
            <a:solidFill>
              <a:schemeClr val="tx1"/>
            </a:solidFill>
            <a:ln>
              <a:noFill/>
            </a:ln>
          </p:spPr>
          <p:txBody>
            <a:bodyPr/>
            <a:lstStyle/>
            <a:p>
              <a:pPr defTabSz="713232" fontAlgn="auto">
                <a:spcBef>
                  <a:spcPts val="0"/>
                </a:spcBef>
                <a:spcAft>
                  <a:spcPts val="0"/>
                </a:spcAft>
                <a:defRPr/>
              </a:pPr>
              <a:endParaRPr lang="fr-FR" sz="1404">
                <a:latin typeface="+mn-lt"/>
                <a:ea typeface="+mn-ea"/>
                <a:cs typeface="+mn-cs"/>
              </a:endParaRPr>
            </a:p>
          </p:txBody>
        </p:sp>
      </p:grpSp>
      <p:sp>
        <p:nvSpPr>
          <p:cNvPr id="39"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41"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
        <p:nvSpPr>
          <p:cNvPr id="37" name="Date Placeholder 3"/>
          <p:cNvSpPr txBox="1">
            <a:spLocks/>
          </p:cNvSpPr>
          <p:nvPr userDrawn="1"/>
        </p:nvSpPr>
        <p:spPr>
          <a:xfrm>
            <a:off x="5073543" y="5390673"/>
            <a:ext cx="1780445"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fld id="{5E4AE5A4-90C1-584A-97D4-CD140829CAC0}" type="datetime1">
              <a:rPr lang="x-none" smtClean="0">
                <a:solidFill>
                  <a:srgbClr val="53565A"/>
                </a:solidFill>
              </a:rPr>
              <a:t>09/16/2016</a:t>
            </a:fld>
            <a:endParaRPr lang="en-GB" dirty="0">
              <a:solidFill>
                <a:srgbClr val="53565A"/>
              </a:solidFill>
            </a:endParaRPr>
          </a:p>
        </p:txBody>
      </p:sp>
    </p:spTree>
    <p:extLst>
      <p:ext uri="{BB962C8B-B14F-4D97-AF65-F5344CB8AC3E}">
        <p14:creationId xmlns:p14="http://schemas.microsoft.com/office/powerpoint/2010/main" val="319409474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85826" y="1525588"/>
            <a:ext cx="2514080" cy="3671887"/>
          </a:xfrm>
          <a:prstGeom prst="rect">
            <a:avLst/>
          </a:prstGeom>
        </p:spPr>
        <p:txBody>
          <a:bodyPr/>
          <a:lstStyle>
            <a:lvl1pPr>
              <a:defRPr>
                <a:solidFill>
                  <a:srgbClr val="53565A"/>
                </a:solidFill>
              </a:defRPr>
            </a:lvl1pPr>
            <a:lvl2pPr>
              <a:defRPr>
                <a:solidFill>
                  <a:srgbClr val="53565A"/>
                </a:solidFill>
              </a:defRPr>
            </a:lvl2pPr>
            <a:lvl3pPr>
              <a:defRPr>
                <a:solidFill>
                  <a:srgbClr val="53565A"/>
                </a:solidFill>
              </a:defRPr>
            </a:lvl3pPr>
            <a:lvl4pPr>
              <a:defRPr>
                <a:solidFill>
                  <a:srgbClr val="53565A"/>
                </a:solidFill>
              </a:defRPr>
            </a:lvl4pPr>
            <a:lvl5pPr>
              <a:defRPr>
                <a:solidFill>
                  <a:srgbClr val="53565A"/>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11" name="Title 2"/>
          <p:cNvSpPr>
            <a:spLocks noGrp="1"/>
          </p:cNvSpPr>
          <p:nvPr>
            <p:ph type="title" hasCustomPrompt="1"/>
          </p:nvPr>
        </p:nvSpPr>
        <p:spPr>
          <a:xfrm>
            <a:off x="468313" y="517525"/>
            <a:ext cx="8280400" cy="647700"/>
          </a:xfrm>
        </p:spPr>
        <p:txBody>
          <a:bodyPr/>
          <a:lstStyle/>
          <a:p>
            <a:r>
              <a:rPr lang="en-US" dirty="0" smtClean="0"/>
              <a:t>Click To Edit Master Title Style</a:t>
            </a:r>
            <a:endParaRPr lang="fr-FR" dirty="0"/>
          </a:p>
        </p:txBody>
      </p:sp>
      <p:sp>
        <p:nvSpPr>
          <p:cNvPr id="12" name="Content Placeholder 2"/>
          <p:cNvSpPr>
            <a:spLocks noGrp="1"/>
          </p:cNvSpPr>
          <p:nvPr>
            <p:ph sz="half" idx="16"/>
          </p:nvPr>
        </p:nvSpPr>
        <p:spPr>
          <a:xfrm>
            <a:off x="3360230" y="1525588"/>
            <a:ext cx="2514080" cy="3671887"/>
          </a:xfrm>
          <a:prstGeom prst="rect">
            <a:avLst/>
          </a:prstGeom>
        </p:spPr>
        <p:txBody>
          <a:bodyPr/>
          <a:lstStyle>
            <a:lvl1pPr>
              <a:defRPr>
                <a:solidFill>
                  <a:srgbClr val="53565A"/>
                </a:solidFill>
              </a:defRPr>
            </a:lvl1pPr>
            <a:lvl2pPr>
              <a:defRPr>
                <a:solidFill>
                  <a:srgbClr val="53565A"/>
                </a:solidFill>
              </a:defRPr>
            </a:lvl2pPr>
            <a:lvl3pPr>
              <a:defRPr>
                <a:solidFill>
                  <a:srgbClr val="53565A"/>
                </a:solidFill>
              </a:defRPr>
            </a:lvl3pPr>
            <a:lvl4pPr>
              <a:defRPr>
                <a:solidFill>
                  <a:srgbClr val="53565A"/>
                </a:solidFill>
              </a:defRPr>
            </a:lvl4pPr>
            <a:lvl5pPr>
              <a:defRPr>
                <a:solidFill>
                  <a:srgbClr val="53565A"/>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13" name="Content Placeholder 2"/>
          <p:cNvSpPr>
            <a:spLocks noGrp="1"/>
          </p:cNvSpPr>
          <p:nvPr>
            <p:ph sz="half" idx="17"/>
          </p:nvPr>
        </p:nvSpPr>
        <p:spPr>
          <a:xfrm>
            <a:off x="6234633" y="1525588"/>
            <a:ext cx="2514080" cy="3671887"/>
          </a:xfrm>
          <a:prstGeom prst="rect">
            <a:avLst/>
          </a:prstGeom>
        </p:spPr>
        <p:txBody>
          <a:bodyPr/>
          <a:lstStyle>
            <a:lvl1pPr>
              <a:defRPr>
                <a:solidFill>
                  <a:srgbClr val="53565A"/>
                </a:solidFill>
              </a:defRPr>
            </a:lvl1pPr>
            <a:lvl2pPr>
              <a:defRPr>
                <a:solidFill>
                  <a:srgbClr val="53565A"/>
                </a:solidFill>
              </a:defRPr>
            </a:lvl2pPr>
            <a:lvl3pPr>
              <a:defRPr>
                <a:solidFill>
                  <a:srgbClr val="53565A"/>
                </a:solidFill>
              </a:defRPr>
            </a:lvl3pPr>
            <a:lvl4pPr>
              <a:defRPr>
                <a:solidFill>
                  <a:srgbClr val="53565A"/>
                </a:solidFill>
              </a:defRPr>
            </a:lvl4pPr>
            <a:lvl5pPr>
              <a:defRPr>
                <a:solidFill>
                  <a:srgbClr val="53565A"/>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1"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23"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Tree>
    <p:extLst>
      <p:ext uri="{BB962C8B-B14F-4D97-AF65-F5344CB8AC3E}">
        <p14:creationId xmlns:p14="http://schemas.microsoft.com/office/powerpoint/2010/main" val="247114138"/>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ix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97336" y="3281556"/>
            <a:ext cx="2552298" cy="1915919"/>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9" name="Picture Placeholder 8"/>
          <p:cNvSpPr>
            <a:spLocks noGrp="1"/>
          </p:cNvSpPr>
          <p:nvPr>
            <p:ph type="pic" sz="quarter" idx="18"/>
          </p:nvPr>
        </p:nvSpPr>
        <p:spPr>
          <a:xfrm>
            <a:off x="497336" y="1525589"/>
            <a:ext cx="2541032" cy="1558463"/>
          </a:xfrm>
        </p:spPr>
        <p:txBody>
          <a:bodyPr rtlCol="0">
            <a:noAutofit/>
          </a:bodyPr>
          <a:lstStyle>
            <a:lvl1pPr>
              <a:defRPr sz="1400" baseline="0"/>
            </a:lvl1pPr>
          </a:lstStyle>
          <a:p>
            <a:pPr lvl="0"/>
            <a:r>
              <a:rPr lang="en-US" noProof="0" dirty="0" smtClean="0"/>
              <a:t>Drag picture to placeholder or click icon to add</a:t>
            </a:r>
            <a:endParaRPr lang="en-GB" noProof="0" dirty="0"/>
          </a:p>
        </p:txBody>
      </p:sp>
      <p:sp>
        <p:nvSpPr>
          <p:cNvPr id="26" name="Title 2"/>
          <p:cNvSpPr>
            <a:spLocks noGrp="1"/>
          </p:cNvSpPr>
          <p:nvPr>
            <p:ph type="title" hasCustomPrompt="1"/>
          </p:nvPr>
        </p:nvSpPr>
        <p:spPr>
          <a:xfrm>
            <a:off x="497336" y="517525"/>
            <a:ext cx="8240665" cy="647700"/>
          </a:xfrm>
        </p:spPr>
        <p:txBody>
          <a:bodyPr/>
          <a:lstStyle/>
          <a:p>
            <a:r>
              <a:rPr lang="en-US" dirty="0" smtClean="0"/>
              <a:t>Click To Edit Master Title Style</a:t>
            </a:r>
            <a:endParaRPr lang="fr-FR" dirty="0"/>
          </a:p>
        </p:txBody>
      </p:sp>
      <p:sp>
        <p:nvSpPr>
          <p:cNvPr id="20" name="Content Placeholder 2"/>
          <p:cNvSpPr>
            <a:spLocks noGrp="1"/>
          </p:cNvSpPr>
          <p:nvPr>
            <p:ph sz="half" idx="19"/>
          </p:nvPr>
        </p:nvSpPr>
        <p:spPr>
          <a:xfrm>
            <a:off x="3335856" y="3281556"/>
            <a:ext cx="2552298" cy="1915919"/>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1" name="Picture Placeholder 8"/>
          <p:cNvSpPr>
            <a:spLocks noGrp="1"/>
          </p:cNvSpPr>
          <p:nvPr>
            <p:ph type="pic" sz="quarter" idx="20"/>
          </p:nvPr>
        </p:nvSpPr>
        <p:spPr>
          <a:xfrm>
            <a:off x="3341489" y="1525589"/>
            <a:ext cx="2541032" cy="1558463"/>
          </a:xfrm>
        </p:spPr>
        <p:txBody>
          <a:bodyPr rtlCol="0">
            <a:noAutofit/>
          </a:bodyPr>
          <a:lstStyle>
            <a:lvl1pPr>
              <a:defRPr sz="1400" baseline="0"/>
            </a:lvl1pPr>
          </a:lstStyle>
          <a:p>
            <a:pPr lvl="0"/>
            <a:r>
              <a:rPr lang="en-US" noProof="0" dirty="0" smtClean="0"/>
              <a:t>Drag picture to placeholder or click icon to add</a:t>
            </a:r>
            <a:endParaRPr lang="en-GB" noProof="0" dirty="0"/>
          </a:p>
        </p:txBody>
      </p:sp>
      <p:sp>
        <p:nvSpPr>
          <p:cNvPr id="22" name="Content Placeholder 2"/>
          <p:cNvSpPr>
            <a:spLocks noGrp="1"/>
          </p:cNvSpPr>
          <p:nvPr>
            <p:ph sz="half" idx="21"/>
          </p:nvPr>
        </p:nvSpPr>
        <p:spPr>
          <a:xfrm>
            <a:off x="6174375" y="3281556"/>
            <a:ext cx="2552298" cy="1915919"/>
          </a:xfrm>
          <a:prstGeom prst="rect">
            <a:avLst/>
          </a:prstGeo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3" name="Picture Placeholder 8"/>
          <p:cNvSpPr>
            <a:spLocks noGrp="1"/>
          </p:cNvSpPr>
          <p:nvPr>
            <p:ph type="pic" sz="quarter" idx="22"/>
          </p:nvPr>
        </p:nvSpPr>
        <p:spPr>
          <a:xfrm>
            <a:off x="6185641" y="1525589"/>
            <a:ext cx="2541032" cy="1558464"/>
          </a:xfrm>
        </p:spPr>
        <p:txBody>
          <a:bodyPr rtlCol="0">
            <a:noAutofit/>
          </a:bodyPr>
          <a:lstStyle>
            <a:lvl1pPr>
              <a:defRPr sz="1400" baseline="0"/>
            </a:lvl1pPr>
          </a:lstStyle>
          <a:p>
            <a:pPr lvl="0"/>
            <a:r>
              <a:rPr lang="en-US" noProof="0" dirty="0" smtClean="0"/>
              <a:t>Drag picture to placeholder or click icon to add</a:t>
            </a:r>
            <a:endParaRPr lang="en-GB" noProof="0" dirty="0"/>
          </a:p>
        </p:txBody>
      </p:sp>
      <p:sp>
        <p:nvSpPr>
          <p:cNvPr id="24" name="Footer Placeholder 4"/>
          <p:cNvSpPr txBox="1">
            <a:spLocks/>
          </p:cNvSpPr>
          <p:nvPr userDrawn="1"/>
        </p:nvSpPr>
        <p:spPr>
          <a:xfrm>
            <a:off x="6989705" y="5388590"/>
            <a:ext cx="1786667"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r>
              <a:rPr lang="en-GB" dirty="0" smtClean="0">
                <a:solidFill>
                  <a:srgbClr val="53565A"/>
                </a:solidFill>
              </a:rPr>
              <a:t>CYIENT © 2016  CONFIDENTIAL</a:t>
            </a:r>
            <a:endParaRPr lang="en-GB" dirty="0">
              <a:solidFill>
                <a:srgbClr val="53565A"/>
              </a:solidFill>
            </a:endParaRPr>
          </a:p>
        </p:txBody>
      </p:sp>
      <p:sp>
        <p:nvSpPr>
          <p:cNvPr id="32" name="Slide Number Placeholder 18"/>
          <p:cNvSpPr>
            <a:spLocks noGrp="1"/>
          </p:cNvSpPr>
          <p:nvPr>
            <p:ph type="sldNum" sz="quarter" idx="4"/>
          </p:nvPr>
        </p:nvSpPr>
        <p:spPr>
          <a:xfrm>
            <a:off x="363678" y="5311291"/>
            <a:ext cx="634796" cy="173789"/>
          </a:xfrm>
          <a:prstGeom prst="rect">
            <a:avLst/>
          </a:prstGeom>
        </p:spPr>
        <p:txBody>
          <a:bodyPr/>
          <a:lstStyle>
            <a:lvl1pPr>
              <a:defRPr sz="800">
                <a:solidFill>
                  <a:schemeClr val="tx1"/>
                </a:solidFill>
              </a:defRPr>
            </a:lvl1pPr>
          </a:lstStyle>
          <a:p>
            <a:pPr>
              <a:defRPr/>
            </a:pPr>
            <a:fld id="{6E510638-578D-B241-A095-99E449BE4C96}" type="slidenum">
              <a:rPr lang="en-GB" smtClean="0"/>
              <a:pPr>
                <a:defRPr/>
              </a:pPr>
              <a:t>‹#›</a:t>
            </a:fld>
            <a:endParaRPr lang="en-GB" dirty="0"/>
          </a:p>
        </p:txBody>
      </p:sp>
    </p:spTree>
    <p:extLst>
      <p:ext uri="{BB962C8B-B14F-4D97-AF65-F5344CB8AC3E}">
        <p14:creationId xmlns:p14="http://schemas.microsoft.com/office/powerpoint/2010/main" val="11068918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5" name="Oval 6"/>
          <p:cNvSpPr>
            <a:spLocks noChangeArrowheads="1"/>
          </p:cNvSpPr>
          <p:nvPr/>
        </p:nvSpPr>
        <p:spPr bwMode="auto">
          <a:xfrm>
            <a:off x="160336" y="5407476"/>
            <a:ext cx="71437" cy="73025"/>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16" name="Oval 7"/>
          <p:cNvSpPr>
            <a:spLocks noChangeArrowheads="1"/>
          </p:cNvSpPr>
          <p:nvPr userDrawn="1"/>
        </p:nvSpPr>
        <p:spPr bwMode="auto">
          <a:xfrm>
            <a:off x="164792" y="241407"/>
            <a:ext cx="71437" cy="71438"/>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17" name="Oval 8"/>
          <p:cNvSpPr>
            <a:spLocks noChangeArrowheads="1"/>
          </p:cNvSpPr>
          <p:nvPr userDrawn="1"/>
        </p:nvSpPr>
        <p:spPr bwMode="auto">
          <a:xfrm>
            <a:off x="8892937" y="241407"/>
            <a:ext cx="71438" cy="71438"/>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23" name="Oval 9"/>
          <p:cNvSpPr>
            <a:spLocks noChangeArrowheads="1"/>
          </p:cNvSpPr>
          <p:nvPr userDrawn="1"/>
        </p:nvSpPr>
        <p:spPr bwMode="auto">
          <a:xfrm>
            <a:off x="8889520" y="5407474"/>
            <a:ext cx="71438" cy="73025"/>
          </a:xfrm>
          <a:prstGeom prst="ellipse">
            <a:avLst/>
          </a:prstGeom>
          <a:solidFill>
            <a:schemeClr val="tx1"/>
          </a:solidFill>
          <a:ln>
            <a:noFill/>
          </a:ln>
          <a:extLst/>
        </p:spPr>
        <p:txBody>
          <a:bodyPr/>
          <a:lstStyle/>
          <a:p>
            <a:pPr defTabSz="713232" fontAlgn="auto">
              <a:spcBef>
                <a:spcPts val="0"/>
              </a:spcBef>
              <a:spcAft>
                <a:spcPts val="0"/>
              </a:spcAft>
              <a:defRPr/>
            </a:pPr>
            <a:endParaRPr lang="fr-FR" sz="1404">
              <a:latin typeface="+mn-lt"/>
              <a:ea typeface="+mn-ea"/>
              <a:cs typeface="+mn-cs"/>
            </a:endParaRPr>
          </a:p>
        </p:txBody>
      </p:sp>
      <p:sp>
        <p:nvSpPr>
          <p:cNvPr id="1032" name="Title Placeholder 8"/>
          <p:cNvSpPr>
            <a:spLocks noGrp="1"/>
          </p:cNvSpPr>
          <p:nvPr>
            <p:ph type="title"/>
          </p:nvPr>
        </p:nvSpPr>
        <p:spPr bwMode="auto">
          <a:xfrm>
            <a:off x="474649" y="517524"/>
            <a:ext cx="8274064" cy="663505"/>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dirty="0" smtClean="0"/>
              <a:t>Click To Edit Master Title Style</a:t>
            </a:r>
            <a:endParaRPr lang="en-GB" dirty="0"/>
          </a:p>
        </p:txBody>
      </p:sp>
      <p:sp>
        <p:nvSpPr>
          <p:cNvPr id="1033" name="Text Placeholder 9"/>
          <p:cNvSpPr>
            <a:spLocks noGrp="1"/>
          </p:cNvSpPr>
          <p:nvPr>
            <p:ph type="body" idx="1"/>
          </p:nvPr>
        </p:nvSpPr>
        <p:spPr bwMode="auto">
          <a:xfrm>
            <a:off x="474648" y="1525587"/>
            <a:ext cx="8274065" cy="3671887"/>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19" name="Slide Number Placeholder 18"/>
          <p:cNvSpPr>
            <a:spLocks noGrp="1"/>
          </p:cNvSpPr>
          <p:nvPr>
            <p:ph type="sldNum" sz="quarter" idx="4"/>
          </p:nvPr>
        </p:nvSpPr>
        <p:spPr>
          <a:xfrm>
            <a:off x="474648" y="5335951"/>
            <a:ext cx="634796" cy="173789"/>
          </a:xfrm>
          <a:prstGeom prst="rect">
            <a:avLst/>
          </a:prstGeom>
        </p:spPr>
        <p:txBody>
          <a:bodyPr/>
          <a:lstStyle>
            <a:lvl1pPr>
              <a:defRPr sz="1000">
                <a:solidFill>
                  <a:schemeClr val="tx1"/>
                </a:solidFill>
              </a:defRPr>
            </a:lvl1pPr>
          </a:lstStyle>
          <a:p>
            <a:pPr>
              <a:defRPr/>
            </a:pPr>
            <a:fld id="{6E510638-578D-B241-A095-99E449BE4C96}" type="slidenum">
              <a:rPr lang="en-GB" smtClean="0"/>
              <a:pPr>
                <a:defRPr/>
              </a:pPr>
              <a:t>‹#›</a:t>
            </a:fld>
            <a:endParaRPr lang="en-GB" dirty="0"/>
          </a:p>
        </p:txBody>
      </p:sp>
      <p:sp>
        <p:nvSpPr>
          <p:cNvPr id="9" name="Date Placeholder 3"/>
          <p:cNvSpPr txBox="1">
            <a:spLocks/>
          </p:cNvSpPr>
          <p:nvPr userDrawn="1"/>
        </p:nvSpPr>
        <p:spPr>
          <a:xfrm>
            <a:off x="5073543" y="5390673"/>
            <a:ext cx="1780445" cy="112713"/>
          </a:xfrm>
          <a:prstGeom prst="rect">
            <a:avLst/>
          </a:prstGeom>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pPr>
              <a:defRPr/>
            </a:pPr>
            <a:fld id="{5E4AE5A4-90C1-584A-97D4-CD140829CAC0}" type="datetime1">
              <a:rPr lang="x-none" smtClean="0">
                <a:solidFill>
                  <a:srgbClr val="53565A"/>
                </a:solidFill>
              </a:rPr>
              <a:t>09/16/2016</a:t>
            </a:fld>
            <a:endParaRPr lang="en-GB" dirty="0">
              <a:solidFill>
                <a:srgbClr val="53565A"/>
              </a:solidFill>
            </a:endParaRPr>
          </a:p>
        </p:txBody>
      </p:sp>
    </p:spTree>
  </p:cSld>
  <p:clrMap bg1="lt1" tx1="dk1" bg2="lt2" tx2="dk2" accent1="accent1" accent2="accent2" accent3="accent3" accent4="accent4" accent5="accent5" accent6="accent6" hlink="hlink" folHlink="folHlink"/>
  <p:sldLayoutIdLst>
    <p:sldLayoutId id="2147483746" r:id="rId1"/>
    <p:sldLayoutId id="2147483751" r:id="rId2"/>
    <p:sldLayoutId id="2147483789" r:id="rId3"/>
    <p:sldLayoutId id="2147483750" r:id="rId4"/>
    <p:sldLayoutId id="2147483725" r:id="rId5"/>
    <p:sldLayoutId id="2147483749" r:id="rId6"/>
    <p:sldLayoutId id="2147483748" r:id="rId7"/>
    <p:sldLayoutId id="2147483726" r:id="rId8"/>
    <p:sldLayoutId id="2147483727" r:id="rId9"/>
    <p:sldLayoutId id="2147483728" r:id="rId10"/>
    <p:sldLayoutId id="2147483729" r:id="rId11"/>
    <p:sldLayoutId id="2147483730" r:id="rId12"/>
    <p:sldLayoutId id="2147483731" r:id="rId13"/>
    <p:sldLayoutId id="2147483753" r:id="rId14"/>
    <p:sldLayoutId id="2147483754" r:id="rId15"/>
    <p:sldLayoutId id="2147483793" r:id="rId16"/>
  </p:sldLayoutIdLst>
  <p:timing>
    <p:tnLst>
      <p:par>
        <p:cTn id="1" dur="indefinite" restart="never" nodeType="tmRoot"/>
      </p:par>
    </p:tnLst>
  </p:timing>
  <p:hf hdr="0"/>
  <p:txStyles>
    <p:titleStyle>
      <a:lvl1pPr algn="l" defTabSz="685800" rtl="0" eaLnBrk="1" fontAlgn="base" hangingPunct="1">
        <a:lnSpc>
          <a:spcPct val="90000"/>
        </a:lnSpc>
        <a:spcBef>
          <a:spcPct val="0"/>
        </a:spcBef>
        <a:spcAft>
          <a:spcPct val="0"/>
        </a:spcAft>
        <a:defRPr sz="2400" b="1" kern="1200">
          <a:solidFill>
            <a:srgbClr val="00A5DF"/>
          </a:solidFill>
          <a:latin typeface="Effra"/>
          <a:ea typeface="ＭＳ Ｐゴシック" charset="0"/>
          <a:cs typeface="Effra"/>
        </a:defRPr>
      </a:lvl1pPr>
      <a:lvl2pPr algn="l" defTabSz="685800" rtl="0" eaLnBrk="1" fontAlgn="base" hangingPunct="1">
        <a:lnSpc>
          <a:spcPct val="90000"/>
        </a:lnSpc>
        <a:spcBef>
          <a:spcPct val="0"/>
        </a:spcBef>
        <a:spcAft>
          <a:spcPct val="0"/>
        </a:spcAft>
        <a:defRPr sz="2500" b="1">
          <a:solidFill>
            <a:schemeClr val="accent1"/>
          </a:solidFill>
          <a:latin typeface="Effra" charset="0"/>
          <a:ea typeface="ＭＳ Ｐゴシック" charset="0"/>
          <a:cs typeface="ＭＳ Ｐゴシック" charset="0"/>
        </a:defRPr>
      </a:lvl2pPr>
      <a:lvl3pPr algn="l" defTabSz="685800" rtl="0" eaLnBrk="1" fontAlgn="base" hangingPunct="1">
        <a:lnSpc>
          <a:spcPct val="90000"/>
        </a:lnSpc>
        <a:spcBef>
          <a:spcPct val="0"/>
        </a:spcBef>
        <a:spcAft>
          <a:spcPct val="0"/>
        </a:spcAft>
        <a:defRPr sz="2500" b="1">
          <a:solidFill>
            <a:schemeClr val="accent1"/>
          </a:solidFill>
          <a:latin typeface="Effra" charset="0"/>
          <a:ea typeface="ＭＳ Ｐゴシック" charset="0"/>
          <a:cs typeface="ＭＳ Ｐゴシック" charset="0"/>
        </a:defRPr>
      </a:lvl3pPr>
      <a:lvl4pPr algn="l" defTabSz="685800" rtl="0" eaLnBrk="1" fontAlgn="base" hangingPunct="1">
        <a:lnSpc>
          <a:spcPct val="90000"/>
        </a:lnSpc>
        <a:spcBef>
          <a:spcPct val="0"/>
        </a:spcBef>
        <a:spcAft>
          <a:spcPct val="0"/>
        </a:spcAft>
        <a:defRPr sz="2500" b="1">
          <a:solidFill>
            <a:schemeClr val="accent1"/>
          </a:solidFill>
          <a:latin typeface="Effra" charset="0"/>
          <a:ea typeface="ＭＳ Ｐゴシック" charset="0"/>
          <a:cs typeface="ＭＳ Ｐゴシック" charset="0"/>
        </a:defRPr>
      </a:lvl4pPr>
      <a:lvl5pPr algn="l" defTabSz="685800" rtl="0" eaLnBrk="1" fontAlgn="base" hangingPunct="1">
        <a:lnSpc>
          <a:spcPct val="90000"/>
        </a:lnSpc>
        <a:spcBef>
          <a:spcPct val="0"/>
        </a:spcBef>
        <a:spcAft>
          <a:spcPct val="0"/>
        </a:spcAft>
        <a:defRPr sz="2500" b="1">
          <a:solidFill>
            <a:schemeClr val="accent1"/>
          </a:solidFill>
          <a:latin typeface="Effra" charset="0"/>
          <a:ea typeface="ＭＳ Ｐゴシック" charset="0"/>
          <a:cs typeface="ＭＳ Ｐゴシック" charset="0"/>
        </a:defRPr>
      </a:lvl5pPr>
      <a:lvl6pPr marL="457200" algn="l" defTabSz="685800" rtl="0" eaLnBrk="1" fontAlgn="base" hangingPunct="1">
        <a:lnSpc>
          <a:spcPct val="90000"/>
        </a:lnSpc>
        <a:spcBef>
          <a:spcPct val="0"/>
        </a:spcBef>
        <a:spcAft>
          <a:spcPct val="0"/>
        </a:spcAft>
        <a:defRPr sz="2500" b="1">
          <a:solidFill>
            <a:schemeClr val="accent1"/>
          </a:solidFill>
          <a:latin typeface="Effra" charset="0"/>
          <a:ea typeface="ＭＳ Ｐゴシック" charset="0"/>
          <a:cs typeface="ＭＳ Ｐゴシック" charset="0"/>
        </a:defRPr>
      </a:lvl6pPr>
      <a:lvl7pPr marL="914400" algn="l" defTabSz="685800" rtl="0" eaLnBrk="1" fontAlgn="base" hangingPunct="1">
        <a:lnSpc>
          <a:spcPct val="90000"/>
        </a:lnSpc>
        <a:spcBef>
          <a:spcPct val="0"/>
        </a:spcBef>
        <a:spcAft>
          <a:spcPct val="0"/>
        </a:spcAft>
        <a:defRPr sz="2500" b="1">
          <a:solidFill>
            <a:schemeClr val="accent1"/>
          </a:solidFill>
          <a:latin typeface="Effra" charset="0"/>
          <a:ea typeface="ＭＳ Ｐゴシック" charset="0"/>
          <a:cs typeface="ＭＳ Ｐゴシック" charset="0"/>
        </a:defRPr>
      </a:lvl7pPr>
      <a:lvl8pPr marL="1371600" algn="l" defTabSz="685800" rtl="0" eaLnBrk="1" fontAlgn="base" hangingPunct="1">
        <a:lnSpc>
          <a:spcPct val="90000"/>
        </a:lnSpc>
        <a:spcBef>
          <a:spcPct val="0"/>
        </a:spcBef>
        <a:spcAft>
          <a:spcPct val="0"/>
        </a:spcAft>
        <a:defRPr sz="2500" b="1">
          <a:solidFill>
            <a:schemeClr val="accent1"/>
          </a:solidFill>
          <a:latin typeface="Effra" charset="0"/>
          <a:ea typeface="ＭＳ Ｐゴシック" charset="0"/>
          <a:cs typeface="ＭＳ Ｐゴシック" charset="0"/>
        </a:defRPr>
      </a:lvl8pPr>
      <a:lvl9pPr marL="1828800" algn="l" defTabSz="685800" rtl="0" eaLnBrk="1" fontAlgn="base" hangingPunct="1">
        <a:lnSpc>
          <a:spcPct val="90000"/>
        </a:lnSpc>
        <a:spcBef>
          <a:spcPct val="0"/>
        </a:spcBef>
        <a:spcAft>
          <a:spcPct val="0"/>
        </a:spcAft>
        <a:defRPr sz="2500" b="1">
          <a:solidFill>
            <a:schemeClr val="accent1"/>
          </a:solidFill>
          <a:latin typeface="Effra" charset="0"/>
          <a:ea typeface="ＭＳ Ｐゴシック" charset="0"/>
          <a:cs typeface="ＭＳ Ｐゴシック" charset="0"/>
        </a:defRPr>
      </a:lvl9pPr>
    </p:titleStyle>
    <p:bodyStyle>
      <a:lvl1pPr algn="l" defTabSz="685800" rtl="0" eaLnBrk="1" fontAlgn="base" hangingPunct="1">
        <a:lnSpc>
          <a:spcPct val="90000"/>
        </a:lnSpc>
        <a:spcBef>
          <a:spcPct val="0"/>
        </a:spcBef>
        <a:spcAft>
          <a:spcPts val="600"/>
        </a:spcAft>
        <a:defRPr sz="1400" b="1" kern="1200">
          <a:solidFill>
            <a:srgbClr val="00A5DF"/>
          </a:solidFill>
          <a:latin typeface="+mn-lt"/>
          <a:ea typeface="ＭＳ Ｐゴシック" charset="0"/>
          <a:cs typeface="ＭＳ Ｐゴシック" charset="0"/>
        </a:defRPr>
      </a:lvl1pPr>
      <a:lvl2pPr algn="l" defTabSz="685800" rtl="0" eaLnBrk="1" fontAlgn="base" hangingPunct="1">
        <a:lnSpc>
          <a:spcPct val="90000"/>
        </a:lnSpc>
        <a:spcBef>
          <a:spcPct val="0"/>
        </a:spcBef>
        <a:spcAft>
          <a:spcPts val="600"/>
        </a:spcAft>
        <a:buSzPct val="80000"/>
        <a:buFont typeface="Arial" charset="0"/>
        <a:defRPr sz="1400" kern="1200">
          <a:solidFill>
            <a:srgbClr val="00A5DF"/>
          </a:solidFill>
          <a:latin typeface="+mn-lt"/>
          <a:ea typeface="ＭＳ Ｐゴシック" charset="0"/>
          <a:cs typeface="+mn-cs"/>
        </a:defRPr>
      </a:lvl2pPr>
      <a:lvl3pPr marL="180975" indent="-180975" algn="l" defTabSz="685800" rtl="0" eaLnBrk="1" fontAlgn="base" hangingPunct="1">
        <a:lnSpc>
          <a:spcPct val="90000"/>
        </a:lnSpc>
        <a:spcBef>
          <a:spcPct val="0"/>
        </a:spcBef>
        <a:spcAft>
          <a:spcPts val="600"/>
        </a:spcAft>
        <a:buSzPct val="100000"/>
        <a:buFont typeface="Lucida Grande" charset="0"/>
        <a:buChar char="-"/>
        <a:defRPr sz="1400" kern="1200">
          <a:solidFill>
            <a:srgbClr val="00A5DF"/>
          </a:solidFill>
          <a:latin typeface="+mn-lt"/>
          <a:ea typeface="ＭＳ Ｐゴシック" charset="0"/>
          <a:cs typeface="+mn-cs"/>
        </a:defRPr>
      </a:lvl3pPr>
      <a:lvl4pPr marL="363538" indent="-182563" algn="l" defTabSz="685800" rtl="0" eaLnBrk="1" fontAlgn="base" hangingPunct="1">
        <a:lnSpc>
          <a:spcPct val="90000"/>
        </a:lnSpc>
        <a:spcBef>
          <a:spcPct val="0"/>
        </a:spcBef>
        <a:spcAft>
          <a:spcPts val="600"/>
        </a:spcAft>
        <a:buSzPct val="100000"/>
        <a:buFont typeface="Lucida Grande" charset="0"/>
        <a:buChar char="-"/>
        <a:defRPr sz="1400" kern="1200">
          <a:solidFill>
            <a:srgbClr val="00A5DF"/>
          </a:solidFill>
          <a:latin typeface="+mn-lt"/>
          <a:ea typeface="ＭＳ Ｐゴシック" charset="0"/>
          <a:cs typeface="+mn-cs"/>
        </a:defRPr>
      </a:lvl4pPr>
      <a:lvl5pPr marL="534988" indent="-171450" algn="l" defTabSz="685800" rtl="0" eaLnBrk="1" fontAlgn="base" hangingPunct="1">
        <a:lnSpc>
          <a:spcPct val="90000"/>
        </a:lnSpc>
        <a:spcBef>
          <a:spcPct val="0"/>
        </a:spcBef>
        <a:spcAft>
          <a:spcPts val="600"/>
        </a:spcAft>
        <a:buSzPct val="100000"/>
        <a:buFont typeface="Lucida Grande" charset="0"/>
        <a:buChar char="-"/>
        <a:defRPr sz="1400" kern="1200">
          <a:solidFill>
            <a:srgbClr val="00A5DF"/>
          </a:solidFill>
          <a:latin typeface="+mn-lt"/>
          <a:ea typeface="ＭＳ Ｐゴシック" charset="0"/>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26" userDrawn="1">
          <p15:clr>
            <a:srgbClr val="F26B43"/>
          </p15:clr>
        </p15:guide>
        <p15:guide id="2" pos="295" userDrawn="1">
          <p15:clr>
            <a:srgbClr val="F26B43"/>
          </p15:clr>
        </p15:guide>
        <p15:guide id="3" orient="horz" pos="734" userDrawn="1">
          <p15:clr>
            <a:srgbClr val="F26B43"/>
          </p15:clr>
        </p15:guide>
        <p15:guide id="4" orient="horz" pos="961" userDrawn="1">
          <p15:clr>
            <a:srgbClr val="F26B43"/>
          </p15:clr>
        </p15:guide>
        <p15:guide id="5" orient="horz" pos="3274" userDrawn="1">
          <p15:clr>
            <a:srgbClr val="F26B43"/>
          </p15:clr>
        </p15:guide>
        <p15:guide id="6" pos="551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nSpc>
                <a:spcPct val="85000"/>
              </a:lnSpc>
            </a:pPr>
            <a:r>
              <a:rPr lang="en-GB" sz="2800" dirty="0" err="1"/>
              <a:t>Itron</a:t>
            </a:r>
            <a:r>
              <a:rPr lang="en-GB" sz="2800" dirty="0"/>
              <a:t> Riva Edge Platform based Business solution proposition for </a:t>
            </a:r>
            <a:r>
              <a:rPr lang="en-GB" sz="2800" dirty="0" smtClean="0"/>
              <a:t>Ignite </a:t>
            </a:r>
            <a:r>
              <a:rPr lang="en-GB" sz="2800" dirty="0"/>
              <a:t>Contest</a:t>
            </a:r>
            <a:endParaRPr lang="en-US" sz="2800" dirty="0"/>
          </a:p>
        </p:txBody>
      </p:sp>
      <p:sp>
        <p:nvSpPr>
          <p:cNvPr id="3" name="Subtitle 2"/>
          <p:cNvSpPr>
            <a:spLocks noGrp="1"/>
          </p:cNvSpPr>
          <p:nvPr>
            <p:ph type="subTitle" idx="1"/>
          </p:nvPr>
        </p:nvSpPr>
        <p:spPr>
          <a:xfrm>
            <a:off x="3592201" y="4264269"/>
            <a:ext cx="4976004" cy="295836"/>
          </a:xfrm>
        </p:spPr>
        <p:txBody>
          <a:bodyPr/>
          <a:lstStyle/>
          <a:p>
            <a:r>
              <a:rPr lang="en-US" dirty="0" smtClean="0"/>
              <a:t>September 2016</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6893" y="3707003"/>
            <a:ext cx="901312" cy="1006116"/>
          </a:xfrm>
          <a:prstGeom prst="rect">
            <a:avLst/>
          </a:prstGeom>
        </p:spPr>
      </p:pic>
    </p:spTree>
    <p:extLst>
      <p:ext uri="{BB962C8B-B14F-4D97-AF65-F5344CB8AC3E}">
        <p14:creationId xmlns:p14="http://schemas.microsoft.com/office/powerpoint/2010/main" val="12304554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Title 4"/>
          <p:cNvSpPr>
            <a:spLocks noGrp="1"/>
          </p:cNvSpPr>
          <p:nvPr>
            <p:ph type="title"/>
          </p:nvPr>
        </p:nvSpPr>
        <p:spPr>
          <a:xfrm>
            <a:off x="468313" y="350472"/>
            <a:ext cx="8280400" cy="647700"/>
          </a:xfrm>
        </p:spPr>
        <p:txBody>
          <a:bodyPr/>
          <a:lstStyle/>
          <a:p>
            <a:r>
              <a:rPr lang="en-GB" dirty="0" smtClean="0"/>
              <a:t>Outage/Restoration – Data Flow</a:t>
            </a:r>
            <a:endParaRPr lang="en-GB" dirty="0"/>
          </a:p>
        </p:txBody>
      </p:sp>
      <p:sp>
        <p:nvSpPr>
          <p:cNvPr id="2" name="Slide Number Placeholder 1"/>
          <p:cNvSpPr>
            <a:spLocks noGrp="1"/>
          </p:cNvSpPr>
          <p:nvPr>
            <p:ph type="sldNum" sz="quarter" idx="4"/>
          </p:nvPr>
        </p:nvSpPr>
        <p:spPr>
          <a:prstGeom prst="rect">
            <a:avLst/>
          </a:prstGeom>
        </p:spPr>
        <p:txBody>
          <a:bodyPr/>
          <a:lstStyle/>
          <a:p>
            <a:pPr>
              <a:defRPr/>
            </a:pPr>
            <a:fld id="{BFC4ADD8-B0AA-3844-8F04-FF25F6BA5C1C}" type="slidenum">
              <a:rPr lang="en-GB" smtClean="0"/>
              <a:pPr>
                <a:defRPr/>
              </a:pPr>
              <a:t>10</a:t>
            </a:fld>
            <a:endParaRPr lang="en-GB" dirty="0"/>
          </a:p>
        </p:txBody>
      </p:sp>
      <p:pic>
        <p:nvPicPr>
          <p:cNvPr id="3" name="Picture 2"/>
          <p:cNvPicPr>
            <a:picLocks noChangeAspect="1"/>
          </p:cNvPicPr>
          <p:nvPr/>
        </p:nvPicPr>
        <p:blipFill>
          <a:blip r:embed="rId3"/>
          <a:stretch>
            <a:fillRect/>
          </a:stretch>
        </p:blipFill>
        <p:spPr>
          <a:xfrm>
            <a:off x="815258" y="750297"/>
            <a:ext cx="7379174" cy="4470419"/>
          </a:xfrm>
          <a:prstGeom prst="rect">
            <a:avLst/>
          </a:prstGeom>
        </p:spPr>
      </p:pic>
    </p:spTree>
    <p:extLst>
      <p:ext uri="{BB962C8B-B14F-4D97-AF65-F5344CB8AC3E}">
        <p14:creationId xmlns:p14="http://schemas.microsoft.com/office/powerpoint/2010/main" val="9270843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139658" y="2205444"/>
            <a:ext cx="5217623" cy="2933722"/>
          </a:xfrm>
          <a:prstGeom prst="rect">
            <a:avLst/>
          </a:prstGeom>
          <a:solidFill>
            <a:schemeClr val="tx1">
              <a:lumMod val="20000"/>
              <a:lumOff val="80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6869" name="Title 4"/>
          <p:cNvSpPr>
            <a:spLocks noGrp="1"/>
          </p:cNvSpPr>
          <p:nvPr>
            <p:ph type="title"/>
          </p:nvPr>
        </p:nvSpPr>
        <p:spPr>
          <a:xfrm>
            <a:off x="547523" y="216825"/>
            <a:ext cx="8280400" cy="647700"/>
          </a:xfrm>
        </p:spPr>
        <p:txBody>
          <a:bodyPr/>
          <a:lstStyle/>
          <a:p>
            <a:r>
              <a:rPr lang="en-GB" dirty="0" smtClean="0"/>
              <a:t>Riva Edge Board Implementation Stack</a:t>
            </a:r>
            <a:endParaRPr lang="en-GB" dirty="0"/>
          </a:p>
        </p:txBody>
      </p:sp>
      <p:sp>
        <p:nvSpPr>
          <p:cNvPr id="2" name="Slide Number Placeholder 1"/>
          <p:cNvSpPr>
            <a:spLocks noGrp="1"/>
          </p:cNvSpPr>
          <p:nvPr>
            <p:ph type="sldNum" sz="quarter" idx="4"/>
          </p:nvPr>
        </p:nvSpPr>
        <p:spPr>
          <a:prstGeom prst="rect">
            <a:avLst/>
          </a:prstGeom>
        </p:spPr>
        <p:txBody>
          <a:bodyPr/>
          <a:lstStyle/>
          <a:p>
            <a:pPr>
              <a:defRPr/>
            </a:pPr>
            <a:fld id="{BFC4ADD8-B0AA-3844-8F04-FF25F6BA5C1C}" type="slidenum">
              <a:rPr lang="en-GB" smtClean="0"/>
              <a:pPr>
                <a:defRPr/>
              </a:pPr>
              <a:t>11</a:t>
            </a:fld>
            <a:endParaRPr lang="en-GB" dirty="0"/>
          </a:p>
        </p:txBody>
      </p:sp>
      <p:sp>
        <p:nvSpPr>
          <p:cNvPr id="5" name="Rectangle 4"/>
          <p:cNvSpPr/>
          <p:nvPr/>
        </p:nvSpPr>
        <p:spPr>
          <a:xfrm>
            <a:off x="771236" y="700187"/>
            <a:ext cx="5586045" cy="4513385"/>
          </a:xfrm>
          <a:prstGeom prst="rect">
            <a:avLst/>
          </a:prstGeom>
          <a:solidFill>
            <a:schemeClr val="tx1">
              <a:lumMod val="20000"/>
              <a:lumOff val="80000"/>
            </a:schemeClr>
          </a:solid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 name="Date Placeholder 12"/>
          <p:cNvSpPr txBox="1">
            <a:spLocks/>
          </p:cNvSpPr>
          <p:nvPr/>
        </p:nvSpPr>
        <p:spPr>
          <a:xfrm rot="16200000">
            <a:off x="-508886" y="3596129"/>
            <a:ext cx="2933721" cy="152352"/>
          </a:xfrm>
          <a:prstGeom prst="rect">
            <a:avLst/>
          </a:prstGeom>
          <a:solidFill>
            <a:schemeClr val="bg1"/>
          </a:solidFill>
          <a:ln>
            <a:solidFill>
              <a:srgbClr val="002060"/>
            </a:solidFill>
          </a:ln>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r>
              <a:rPr lang="en-GB" sz="1100" b="1" dirty="0" err="1" smtClean="0">
                <a:solidFill>
                  <a:schemeClr val="tx1"/>
                </a:solidFill>
              </a:rPr>
              <a:t>Itron</a:t>
            </a:r>
            <a:r>
              <a:rPr lang="en-GB" sz="1100" b="1" dirty="0" smtClean="0">
                <a:solidFill>
                  <a:schemeClr val="tx1"/>
                </a:solidFill>
              </a:rPr>
              <a:t>  Platform Stack</a:t>
            </a:r>
            <a:endParaRPr lang="en-GB" sz="1100" b="1" dirty="0">
              <a:solidFill>
                <a:schemeClr val="tx1"/>
              </a:solidFill>
            </a:endParaRPr>
          </a:p>
        </p:txBody>
      </p:sp>
      <p:sp>
        <p:nvSpPr>
          <p:cNvPr id="7" name="Rounded Rectangle 6"/>
          <p:cNvSpPr/>
          <p:nvPr/>
        </p:nvSpPr>
        <p:spPr>
          <a:xfrm>
            <a:off x="1117067" y="4310004"/>
            <a:ext cx="5081954" cy="790269"/>
          </a:xfrm>
          <a:prstGeom prst="roundRect">
            <a:avLst/>
          </a:prstGeom>
          <a:solidFill>
            <a:schemeClr val="accent1">
              <a:lumMod val="20000"/>
              <a:lumOff val="80000"/>
            </a:schemeClr>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8" name="Rectangle 7"/>
          <p:cNvSpPr/>
          <p:nvPr/>
        </p:nvSpPr>
        <p:spPr>
          <a:xfrm>
            <a:off x="1785280" y="4438959"/>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GPIO</a:t>
            </a:r>
          </a:p>
        </p:txBody>
      </p:sp>
      <p:sp>
        <p:nvSpPr>
          <p:cNvPr id="13" name="Rectangle 12"/>
          <p:cNvSpPr/>
          <p:nvPr/>
        </p:nvSpPr>
        <p:spPr>
          <a:xfrm>
            <a:off x="2904834" y="4438959"/>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SPI</a:t>
            </a:r>
            <a:endParaRPr lang="en-US" dirty="0"/>
          </a:p>
        </p:txBody>
      </p:sp>
      <p:sp>
        <p:nvSpPr>
          <p:cNvPr id="14" name="Rectangle 13"/>
          <p:cNvSpPr/>
          <p:nvPr/>
        </p:nvSpPr>
        <p:spPr>
          <a:xfrm>
            <a:off x="4006804" y="4438959"/>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I2C</a:t>
            </a:r>
            <a:endParaRPr lang="en-US" dirty="0"/>
          </a:p>
        </p:txBody>
      </p:sp>
      <p:sp>
        <p:nvSpPr>
          <p:cNvPr id="15" name="Rectangle 14"/>
          <p:cNvSpPr/>
          <p:nvPr/>
        </p:nvSpPr>
        <p:spPr>
          <a:xfrm>
            <a:off x="1785280" y="4732584"/>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Ethernet</a:t>
            </a:r>
            <a:endParaRPr lang="en-US" dirty="0"/>
          </a:p>
        </p:txBody>
      </p:sp>
      <p:sp>
        <p:nvSpPr>
          <p:cNvPr id="16" name="Rectangle 15"/>
          <p:cNvSpPr/>
          <p:nvPr/>
        </p:nvSpPr>
        <p:spPr>
          <a:xfrm>
            <a:off x="2904834" y="4732584"/>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USB</a:t>
            </a:r>
            <a:endParaRPr lang="en-US" dirty="0"/>
          </a:p>
        </p:txBody>
      </p:sp>
      <p:sp>
        <p:nvSpPr>
          <p:cNvPr id="17" name="Rectangle 16"/>
          <p:cNvSpPr/>
          <p:nvPr/>
        </p:nvSpPr>
        <p:spPr>
          <a:xfrm>
            <a:off x="4006804" y="4716588"/>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UART</a:t>
            </a:r>
            <a:endParaRPr lang="en-US" dirty="0"/>
          </a:p>
        </p:txBody>
      </p:sp>
      <p:sp>
        <p:nvSpPr>
          <p:cNvPr id="18" name="Rectangle 17"/>
          <p:cNvSpPr/>
          <p:nvPr/>
        </p:nvSpPr>
        <p:spPr>
          <a:xfrm>
            <a:off x="5073603" y="4438958"/>
            <a:ext cx="738555" cy="250459"/>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ADC</a:t>
            </a:r>
            <a:endParaRPr lang="en-US" dirty="0"/>
          </a:p>
        </p:txBody>
      </p:sp>
      <p:sp>
        <p:nvSpPr>
          <p:cNvPr id="19" name="Rectangle 18"/>
          <p:cNvSpPr/>
          <p:nvPr/>
        </p:nvSpPr>
        <p:spPr>
          <a:xfrm>
            <a:off x="5085327" y="4720860"/>
            <a:ext cx="738554" cy="262181"/>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Other</a:t>
            </a:r>
            <a:endParaRPr lang="en-US" dirty="0"/>
          </a:p>
        </p:txBody>
      </p:sp>
      <p:sp>
        <p:nvSpPr>
          <p:cNvPr id="20" name="Rounded Rectangle 19"/>
          <p:cNvSpPr/>
          <p:nvPr/>
        </p:nvSpPr>
        <p:spPr>
          <a:xfrm>
            <a:off x="1134653" y="3442503"/>
            <a:ext cx="5064368" cy="790269"/>
          </a:xfrm>
          <a:prstGeom prst="roundRect">
            <a:avLst/>
          </a:prstGeom>
          <a:solidFill>
            <a:schemeClr val="bg1">
              <a:lumMod val="95000"/>
            </a:schemeClr>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1" name="Rectangle 20"/>
          <p:cNvSpPr/>
          <p:nvPr/>
        </p:nvSpPr>
        <p:spPr>
          <a:xfrm>
            <a:off x="1779420" y="3571458"/>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TCP/IP</a:t>
            </a:r>
          </a:p>
        </p:txBody>
      </p:sp>
      <p:sp>
        <p:nvSpPr>
          <p:cNvPr id="22" name="Rectangle 21"/>
          <p:cNvSpPr/>
          <p:nvPr/>
        </p:nvSpPr>
        <p:spPr>
          <a:xfrm>
            <a:off x="2898974" y="3571458"/>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err="1" smtClean="0"/>
              <a:t>Wifi</a:t>
            </a:r>
            <a:endParaRPr lang="en-US" dirty="0"/>
          </a:p>
        </p:txBody>
      </p:sp>
      <p:sp>
        <p:nvSpPr>
          <p:cNvPr id="23" name="Rectangle 22"/>
          <p:cNvSpPr/>
          <p:nvPr/>
        </p:nvSpPr>
        <p:spPr>
          <a:xfrm>
            <a:off x="4000944" y="3571458"/>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err="1" smtClean="0"/>
              <a:t>FileSystem</a:t>
            </a:r>
            <a:endParaRPr lang="en-US" sz="1200" dirty="0"/>
          </a:p>
        </p:txBody>
      </p:sp>
      <p:sp>
        <p:nvSpPr>
          <p:cNvPr id="24" name="Rectangle 23"/>
          <p:cNvSpPr/>
          <p:nvPr/>
        </p:nvSpPr>
        <p:spPr>
          <a:xfrm>
            <a:off x="1779420" y="3865083"/>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err="1" smtClean="0"/>
              <a:t>glibC</a:t>
            </a:r>
            <a:endParaRPr lang="en-US" dirty="0"/>
          </a:p>
        </p:txBody>
      </p:sp>
      <p:sp>
        <p:nvSpPr>
          <p:cNvPr id="25" name="Rectangle 24"/>
          <p:cNvSpPr/>
          <p:nvPr/>
        </p:nvSpPr>
        <p:spPr>
          <a:xfrm>
            <a:off x="2898974" y="3865083"/>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SDIO</a:t>
            </a:r>
            <a:endParaRPr lang="en-US" dirty="0"/>
          </a:p>
        </p:txBody>
      </p:sp>
      <p:sp>
        <p:nvSpPr>
          <p:cNvPr id="26" name="Rectangle 25"/>
          <p:cNvSpPr/>
          <p:nvPr/>
        </p:nvSpPr>
        <p:spPr>
          <a:xfrm>
            <a:off x="4000944" y="3849087"/>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Power </a:t>
            </a:r>
            <a:r>
              <a:rPr lang="en-US" sz="1200" dirty="0" err="1" smtClean="0"/>
              <a:t>Mng</a:t>
            </a:r>
            <a:endParaRPr lang="en-US" sz="1200" dirty="0"/>
          </a:p>
        </p:txBody>
      </p:sp>
      <p:sp>
        <p:nvSpPr>
          <p:cNvPr id="27" name="Rectangle 26"/>
          <p:cNvSpPr/>
          <p:nvPr/>
        </p:nvSpPr>
        <p:spPr>
          <a:xfrm>
            <a:off x="5085327" y="3571457"/>
            <a:ext cx="738555" cy="250459"/>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Crypto</a:t>
            </a:r>
            <a:endParaRPr lang="en-US" dirty="0"/>
          </a:p>
        </p:txBody>
      </p:sp>
      <p:sp>
        <p:nvSpPr>
          <p:cNvPr id="28" name="Rectangle 27"/>
          <p:cNvSpPr/>
          <p:nvPr/>
        </p:nvSpPr>
        <p:spPr>
          <a:xfrm>
            <a:off x="5085328" y="3853359"/>
            <a:ext cx="738554" cy="262181"/>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BT</a:t>
            </a:r>
            <a:endParaRPr lang="en-US" sz="1200" dirty="0"/>
          </a:p>
        </p:txBody>
      </p:sp>
      <p:sp>
        <p:nvSpPr>
          <p:cNvPr id="38" name="Rounded Rectangle 37"/>
          <p:cNvSpPr/>
          <p:nvPr/>
        </p:nvSpPr>
        <p:spPr>
          <a:xfrm>
            <a:off x="1099483" y="2217168"/>
            <a:ext cx="5099538" cy="1130250"/>
          </a:xfrm>
          <a:prstGeom prst="roundRect">
            <a:avLst/>
          </a:prstGeom>
          <a:solidFill>
            <a:schemeClr val="accent2">
              <a:lumMod val="20000"/>
              <a:lumOff val="80000"/>
            </a:schemeClr>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9" name="Rectangle 38"/>
          <p:cNvSpPr/>
          <p:nvPr/>
        </p:nvSpPr>
        <p:spPr>
          <a:xfrm>
            <a:off x="1392561" y="2657064"/>
            <a:ext cx="1154723"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err="1" smtClean="0"/>
              <a:t>SQLLite</a:t>
            </a:r>
            <a:endParaRPr lang="en-US" sz="1200" dirty="0" smtClean="0"/>
          </a:p>
        </p:txBody>
      </p:sp>
      <p:sp>
        <p:nvSpPr>
          <p:cNvPr id="40" name="Rectangle 39"/>
          <p:cNvSpPr/>
          <p:nvPr/>
        </p:nvSpPr>
        <p:spPr>
          <a:xfrm>
            <a:off x="1395491" y="2344267"/>
            <a:ext cx="4674575"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Configuration Manager : </a:t>
            </a:r>
            <a:r>
              <a:rPr lang="en-US" sz="1200" dirty="0" err="1" smtClean="0"/>
              <a:t>Wifi</a:t>
            </a:r>
            <a:r>
              <a:rPr lang="en-US" sz="1200" dirty="0" smtClean="0"/>
              <a:t>, Sensor, </a:t>
            </a:r>
            <a:r>
              <a:rPr lang="en-US" sz="1200" dirty="0" err="1" smtClean="0"/>
              <a:t>Celular</a:t>
            </a:r>
            <a:r>
              <a:rPr lang="en-US" sz="1200" dirty="0" smtClean="0"/>
              <a:t>, Metering..</a:t>
            </a:r>
            <a:endParaRPr lang="en-US" sz="1200" dirty="0"/>
          </a:p>
        </p:txBody>
      </p:sp>
      <p:sp>
        <p:nvSpPr>
          <p:cNvPr id="41" name="Rectangle 40"/>
          <p:cNvSpPr/>
          <p:nvPr/>
        </p:nvSpPr>
        <p:spPr>
          <a:xfrm>
            <a:off x="3895437" y="2657064"/>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Data Record</a:t>
            </a:r>
            <a:endParaRPr lang="en-US" sz="1200" dirty="0"/>
          </a:p>
        </p:txBody>
      </p:sp>
      <p:sp>
        <p:nvSpPr>
          <p:cNvPr id="42" name="Rectangle 41"/>
          <p:cNvSpPr/>
          <p:nvPr/>
        </p:nvSpPr>
        <p:spPr>
          <a:xfrm>
            <a:off x="1392561" y="2950689"/>
            <a:ext cx="1236784" cy="234462"/>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err="1" smtClean="0"/>
              <a:t>Img</a:t>
            </a:r>
            <a:r>
              <a:rPr lang="en-US" sz="1200" dirty="0" smtClean="0"/>
              <a:t> Processor</a:t>
            </a:r>
            <a:endParaRPr lang="en-US" sz="1200" dirty="0"/>
          </a:p>
        </p:txBody>
      </p:sp>
      <p:sp>
        <p:nvSpPr>
          <p:cNvPr id="43" name="Rectangle 42"/>
          <p:cNvSpPr/>
          <p:nvPr/>
        </p:nvSpPr>
        <p:spPr>
          <a:xfrm>
            <a:off x="2664514" y="2950689"/>
            <a:ext cx="1184030"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Plugin Loader</a:t>
            </a:r>
            <a:endParaRPr lang="en-US" sz="1200" dirty="0"/>
          </a:p>
        </p:txBody>
      </p:sp>
      <p:sp>
        <p:nvSpPr>
          <p:cNvPr id="44" name="Rectangle 43"/>
          <p:cNvSpPr/>
          <p:nvPr/>
        </p:nvSpPr>
        <p:spPr>
          <a:xfrm>
            <a:off x="3895437" y="2934693"/>
            <a:ext cx="1043354"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IPV4/IPV6</a:t>
            </a:r>
            <a:endParaRPr lang="en-US" sz="1200" dirty="0"/>
          </a:p>
        </p:txBody>
      </p:sp>
      <p:sp>
        <p:nvSpPr>
          <p:cNvPr id="45" name="Rectangle 44"/>
          <p:cNvSpPr/>
          <p:nvPr/>
        </p:nvSpPr>
        <p:spPr>
          <a:xfrm>
            <a:off x="5003266" y="2657064"/>
            <a:ext cx="1055077"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Event Log</a:t>
            </a:r>
            <a:endParaRPr lang="en-US" sz="1200" dirty="0"/>
          </a:p>
        </p:txBody>
      </p:sp>
      <p:sp>
        <p:nvSpPr>
          <p:cNvPr id="46" name="Rectangle 45"/>
          <p:cNvSpPr/>
          <p:nvPr/>
        </p:nvSpPr>
        <p:spPr>
          <a:xfrm>
            <a:off x="5003267" y="2938966"/>
            <a:ext cx="1055076" cy="246186"/>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XML</a:t>
            </a:r>
            <a:endParaRPr lang="en-US" sz="1200" dirty="0"/>
          </a:p>
        </p:txBody>
      </p:sp>
      <p:sp>
        <p:nvSpPr>
          <p:cNvPr id="47" name="Rectangle 46"/>
          <p:cNvSpPr/>
          <p:nvPr/>
        </p:nvSpPr>
        <p:spPr>
          <a:xfrm>
            <a:off x="2641069" y="2657064"/>
            <a:ext cx="1184030"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UUID / </a:t>
            </a:r>
            <a:r>
              <a:rPr lang="en-US" sz="1050" dirty="0" smtClean="0"/>
              <a:t>Version</a:t>
            </a:r>
            <a:endParaRPr lang="en-US" sz="1050" dirty="0"/>
          </a:p>
        </p:txBody>
      </p:sp>
      <p:sp>
        <p:nvSpPr>
          <p:cNvPr id="48" name="Rounded Rectangle 47"/>
          <p:cNvSpPr/>
          <p:nvPr/>
        </p:nvSpPr>
        <p:spPr>
          <a:xfrm>
            <a:off x="1078591" y="1197268"/>
            <a:ext cx="5064371" cy="709508"/>
          </a:xfrm>
          <a:prstGeom prst="round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r>
              <a:rPr lang="en-US" b="1" dirty="0" err="1" smtClean="0"/>
              <a:t>Cyient</a:t>
            </a:r>
            <a:r>
              <a:rPr lang="en-US" b="1" dirty="0" smtClean="0"/>
              <a:t> Application </a:t>
            </a:r>
          </a:p>
          <a:p>
            <a:r>
              <a:rPr lang="en-US" b="1" dirty="0" smtClean="0"/>
              <a:t>(Using the </a:t>
            </a:r>
            <a:r>
              <a:rPr lang="en-US" b="1" dirty="0" err="1" smtClean="0"/>
              <a:t>Itron</a:t>
            </a:r>
            <a:r>
              <a:rPr lang="en-US" b="1" dirty="0" smtClean="0"/>
              <a:t> SDK)</a:t>
            </a:r>
            <a:endParaRPr lang="en-US" b="1" dirty="0"/>
          </a:p>
        </p:txBody>
      </p:sp>
      <p:sp>
        <p:nvSpPr>
          <p:cNvPr id="49" name="Date Placeholder 12"/>
          <p:cNvSpPr txBox="1">
            <a:spLocks/>
          </p:cNvSpPr>
          <p:nvPr/>
        </p:nvSpPr>
        <p:spPr>
          <a:xfrm rot="16200000">
            <a:off x="1075734" y="4546926"/>
            <a:ext cx="684762" cy="304699"/>
          </a:xfrm>
          <a:prstGeom prst="rect">
            <a:avLst/>
          </a:prstGeom>
          <a:ln>
            <a:solidFill>
              <a:srgbClr val="002060"/>
            </a:solidFill>
          </a:ln>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r>
              <a:rPr lang="en-GB" sz="1100" b="1" dirty="0" smtClean="0">
                <a:solidFill>
                  <a:schemeClr val="tx1"/>
                </a:solidFill>
              </a:rPr>
              <a:t>Linux Drivers</a:t>
            </a:r>
            <a:endParaRPr lang="en-GB" sz="1100" b="1" dirty="0">
              <a:solidFill>
                <a:schemeClr val="tx1"/>
              </a:solidFill>
            </a:endParaRPr>
          </a:p>
        </p:txBody>
      </p:sp>
      <p:sp>
        <p:nvSpPr>
          <p:cNvPr id="50" name="Date Placeholder 12"/>
          <p:cNvSpPr txBox="1">
            <a:spLocks/>
          </p:cNvSpPr>
          <p:nvPr/>
        </p:nvSpPr>
        <p:spPr>
          <a:xfrm rot="16200000">
            <a:off x="1069874" y="3679425"/>
            <a:ext cx="684762" cy="304699"/>
          </a:xfrm>
          <a:prstGeom prst="rect">
            <a:avLst/>
          </a:prstGeom>
          <a:ln>
            <a:solidFill>
              <a:srgbClr val="002060"/>
            </a:solidFill>
          </a:ln>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r>
              <a:rPr lang="en-GB" sz="1100" b="1" dirty="0" smtClean="0">
                <a:solidFill>
                  <a:schemeClr val="tx1"/>
                </a:solidFill>
              </a:rPr>
              <a:t>Linux </a:t>
            </a:r>
            <a:r>
              <a:rPr lang="en-GB" sz="1100" b="1" dirty="0" err="1" smtClean="0">
                <a:solidFill>
                  <a:schemeClr val="tx1"/>
                </a:solidFill>
              </a:rPr>
              <a:t>Libaries</a:t>
            </a:r>
            <a:endParaRPr lang="en-GB" sz="1100" b="1" dirty="0">
              <a:solidFill>
                <a:schemeClr val="tx1"/>
              </a:solidFill>
            </a:endParaRPr>
          </a:p>
        </p:txBody>
      </p:sp>
      <p:sp>
        <p:nvSpPr>
          <p:cNvPr id="51" name="Date Placeholder 12"/>
          <p:cNvSpPr txBox="1">
            <a:spLocks/>
          </p:cNvSpPr>
          <p:nvPr/>
        </p:nvSpPr>
        <p:spPr>
          <a:xfrm rot="16200000">
            <a:off x="571412" y="1481708"/>
            <a:ext cx="721232" cy="152350"/>
          </a:xfrm>
          <a:prstGeom prst="rect">
            <a:avLst/>
          </a:prstGeom>
          <a:solidFill>
            <a:schemeClr val="bg1"/>
          </a:solidFill>
          <a:ln>
            <a:solidFill>
              <a:srgbClr val="002060"/>
            </a:solidFill>
          </a:ln>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r>
              <a:rPr lang="en-GB" sz="1100" b="1" dirty="0" smtClean="0">
                <a:solidFill>
                  <a:schemeClr val="tx1"/>
                </a:solidFill>
              </a:rPr>
              <a:t>3</a:t>
            </a:r>
            <a:r>
              <a:rPr lang="en-GB" sz="1100" b="1" baseline="30000" dirty="0" smtClean="0">
                <a:solidFill>
                  <a:schemeClr val="tx1"/>
                </a:solidFill>
              </a:rPr>
              <a:t>rd</a:t>
            </a:r>
            <a:r>
              <a:rPr lang="en-GB" sz="1100" b="1" dirty="0" smtClean="0">
                <a:solidFill>
                  <a:schemeClr val="tx1"/>
                </a:solidFill>
              </a:rPr>
              <a:t> Party</a:t>
            </a:r>
            <a:endParaRPr lang="en-GB" sz="1100" b="1" dirty="0">
              <a:solidFill>
                <a:schemeClr val="tx1"/>
              </a:solidFill>
            </a:endParaRPr>
          </a:p>
        </p:txBody>
      </p:sp>
      <p:sp>
        <p:nvSpPr>
          <p:cNvPr id="52" name="Date Placeholder 12"/>
          <p:cNvSpPr txBox="1">
            <a:spLocks/>
          </p:cNvSpPr>
          <p:nvPr/>
        </p:nvSpPr>
        <p:spPr>
          <a:xfrm rot="16200000">
            <a:off x="887934" y="2689178"/>
            <a:ext cx="721232" cy="152350"/>
          </a:xfrm>
          <a:prstGeom prst="rect">
            <a:avLst/>
          </a:prstGeom>
          <a:ln>
            <a:solidFill>
              <a:srgbClr val="002060"/>
            </a:solidFill>
          </a:ln>
        </p:spPr>
        <p:txBody>
          <a:bodyPr vert="horz" wrap="square" lIns="0" tIns="0" rIns="0" bIns="0" rtlCol="0" anchor="ctr">
            <a:spAutoFit/>
          </a:bodyPr>
          <a:lstStyle>
            <a:defPPr>
              <a:defRPr lang="en-US"/>
            </a:defPPr>
            <a:lvl1pPr algn="ctr" defTabSz="713232" rtl="0" fontAlgn="auto">
              <a:lnSpc>
                <a:spcPct val="90000"/>
              </a:lnSpc>
              <a:spcBef>
                <a:spcPts val="0"/>
              </a:spcBef>
              <a:spcAft>
                <a:spcPts val="0"/>
              </a:spcAft>
              <a:defRPr sz="800" b="0" kern="1200" smtClean="0">
                <a:solidFill>
                  <a:schemeClr val="accent1"/>
                </a:solidFill>
                <a:latin typeface="+mn-lt"/>
                <a:ea typeface="+mn-ea"/>
                <a:cs typeface="+mn-cs"/>
              </a:defRPr>
            </a:lvl1pPr>
            <a:lvl2pPr marL="355600" indent="101600"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2pPr>
            <a:lvl3pPr marL="712788" indent="2016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3pPr>
            <a:lvl4pPr marL="1068388" indent="303213"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4pPr>
            <a:lvl5pPr marL="1425575" indent="403225" algn="l" defTabSz="712788" rtl="0" fontAlgn="base">
              <a:spcBef>
                <a:spcPct val="0"/>
              </a:spcBef>
              <a:spcAft>
                <a:spcPct val="0"/>
              </a:spcAft>
              <a:defRPr sz="1400" kern="1200">
                <a:solidFill>
                  <a:schemeClr val="tx1"/>
                </a:solidFill>
                <a:latin typeface="Effra" charset="0"/>
                <a:ea typeface="ＭＳ Ｐゴシック" charset="0"/>
                <a:cs typeface="ＭＳ Ｐゴシック" charset="0"/>
              </a:defRPr>
            </a:lvl5pPr>
            <a:lvl6pPr marL="2286000" algn="l" defTabSz="457200" rtl="0" eaLnBrk="1" latinLnBrk="0" hangingPunct="1">
              <a:defRPr sz="1400" kern="1200">
                <a:solidFill>
                  <a:schemeClr val="tx1"/>
                </a:solidFill>
                <a:latin typeface="Effra" charset="0"/>
                <a:ea typeface="ＭＳ Ｐゴシック" charset="0"/>
                <a:cs typeface="ＭＳ Ｐゴシック" charset="0"/>
              </a:defRPr>
            </a:lvl6pPr>
            <a:lvl7pPr marL="2743200" algn="l" defTabSz="457200" rtl="0" eaLnBrk="1" latinLnBrk="0" hangingPunct="1">
              <a:defRPr sz="1400" kern="1200">
                <a:solidFill>
                  <a:schemeClr val="tx1"/>
                </a:solidFill>
                <a:latin typeface="Effra" charset="0"/>
                <a:ea typeface="ＭＳ Ｐゴシック" charset="0"/>
                <a:cs typeface="ＭＳ Ｐゴシック" charset="0"/>
              </a:defRPr>
            </a:lvl7pPr>
            <a:lvl8pPr marL="3200400" algn="l" defTabSz="457200" rtl="0" eaLnBrk="1" latinLnBrk="0" hangingPunct="1">
              <a:defRPr sz="1400" kern="1200">
                <a:solidFill>
                  <a:schemeClr val="tx1"/>
                </a:solidFill>
                <a:latin typeface="Effra" charset="0"/>
                <a:ea typeface="ＭＳ Ｐゴシック" charset="0"/>
                <a:cs typeface="ＭＳ Ｐゴシック" charset="0"/>
              </a:defRPr>
            </a:lvl8pPr>
            <a:lvl9pPr marL="3657600" algn="l" defTabSz="457200" rtl="0" eaLnBrk="1" latinLnBrk="0" hangingPunct="1">
              <a:defRPr sz="1400" kern="1200">
                <a:solidFill>
                  <a:schemeClr val="tx1"/>
                </a:solidFill>
                <a:latin typeface="Effra" charset="0"/>
                <a:ea typeface="ＭＳ Ｐゴシック" charset="0"/>
                <a:cs typeface="ＭＳ Ｐゴシック" charset="0"/>
              </a:defRPr>
            </a:lvl9pPr>
          </a:lstStyle>
          <a:p>
            <a:r>
              <a:rPr lang="en-GB" sz="1100" b="1" dirty="0" err="1" smtClean="0">
                <a:solidFill>
                  <a:schemeClr val="tx1"/>
                </a:solidFill>
              </a:rPr>
              <a:t>Itron</a:t>
            </a:r>
            <a:endParaRPr lang="en-GB" sz="1100" b="1" dirty="0">
              <a:solidFill>
                <a:schemeClr val="tx1"/>
              </a:solidFill>
            </a:endParaRPr>
          </a:p>
        </p:txBody>
      </p:sp>
      <p:sp>
        <p:nvSpPr>
          <p:cNvPr id="54" name="Up-Down Arrow 53"/>
          <p:cNvSpPr/>
          <p:nvPr/>
        </p:nvSpPr>
        <p:spPr>
          <a:xfrm>
            <a:off x="3526159" y="1906776"/>
            <a:ext cx="222310" cy="310391"/>
          </a:xfrm>
          <a:prstGeom prst="upDownArrow">
            <a:avLst/>
          </a:prstGeom>
          <a:solidFill>
            <a:schemeClr val="accent2">
              <a:lumMod val="20000"/>
              <a:lumOff val="80000"/>
            </a:schemeClr>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5" name="Rectangle 54"/>
          <p:cNvSpPr/>
          <p:nvPr/>
        </p:nvSpPr>
        <p:spPr>
          <a:xfrm>
            <a:off x="6761729" y="3442502"/>
            <a:ext cx="1547445" cy="1840519"/>
          </a:xfrm>
          <a:prstGeom prst="rect">
            <a:avLst/>
          </a:prstGeom>
          <a:solidFill>
            <a:srgbClr val="D9D9D6"/>
          </a:solid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6" name="Right Arrow 55"/>
          <p:cNvSpPr/>
          <p:nvPr/>
        </p:nvSpPr>
        <p:spPr>
          <a:xfrm>
            <a:off x="6199021" y="4699276"/>
            <a:ext cx="562708" cy="400998"/>
          </a:xfrm>
          <a:prstGeom prst="rightArrow">
            <a:avLst/>
          </a:prstGeom>
          <a:solidFill>
            <a:srgbClr val="D9D9D6"/>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SPI</a:t>
            </a:r>
            <a:endParaRPr lang="en-US" sz="1200" dirty="0"/>
          </a:p>
        </p:txBody>
      </p:sp>
      <p:sp>
        <p:nvSpPr>
          <p:cNvPr id="59" name="Rectangle 58"/>
          <p:cNvSpPr/>
          <p:nvPr/>
        </p:nvSpPr>
        <p:spPr>
          <a:xfrm>
            <a:off x="6867233" y="3720133"/>
            <a:ext cx="1371605" cy="566426"/>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DSP</a:t>
            </a:r>
            <a:endParaRPr lang="en-US" dirty="0"/>
          </a:p>
        </p:txBody>
      </p:sp>
      <p:sp>
        <p:nvSpPr>
          <p:cNvPr id="60" name="Rectangle 59"/>
          <p:cNvSpPr/>
          <p:nvPr/>
        </p:nvSpPr>
        <p:spPr>
          <a:xfrm>
            <a:off x="6878958" y="4387962"/>
            <a:ext cx="656494" cy="812611"/>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PLC Core 2</a:t>
            </a:r>
            <a:endParaRPr lang="en-US" sz="1200" dirty="0"/>
          </a:p>
        </p:txBody>
      </p:sp>
      <p:sp>
        <p:nvSpPr>
          <p:cNvPr id="61" name="Rectangle 60"/>
          <p:cNvSpPr/>
          <p:nvPr/>
        </p:nvSpPr>
        <p:spPr>
          <a:xfrm>
            <a:off x="7582344" y="4387962"/>
            <a:ext cx="656494" cy="812611"/>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RF Core 1</a:t>
            </a:r>
            <a:endParaRPr lang="en-US" sz="1200" dirty="0"/>
          </a:p>
        </p:txBody>
      </p:sp>
      <p:sp>
        <p:nvSpPr>
          <p:cNvPr id="62" name="Rectangle 61"/>
          <p:cNvSpPr/>
          <p:nvPr/>
        </p:nvSpPr>
        <p:spPr>
          <a:xfrm>
            <a:off x="6785175" y="3526987"/>
            <a:ext cx="1043354" cy="125229"/>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800" dirty="0"/>
              <a:t>TMS320F28377D</a:t>
            </a:r>
            <a:endParaRPr lang="en-US" sz="800" dirty="0" smtClean="0"/>
          </a:p>
        </p:txBody>
      </p:sp>
      <p:sp>
        <p:nvSpPr>
          <p:cNvPr id="63" name="Rectangle 62"/>
          <p:cNvSpPr/>
          <p:nvPr/>
        </p:nvSpPr>
        <p:spPr>
          <a:xfrm>
            <a:off x="6750007" y="2266481"/>
            <a:ext cx="1547445" cy="554711"/>
          </a:xfrm>
          <a:prstGeom prst="rect">
            <a:avLst/>
          </a:prstGeom>
          <a:solidFill>
            <a:srgbClr val="D9D9D6"/>
          </a:solid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7" name="Up Arrow 56"/>
          <p:cNvSpPr/>
          <p:nvPr/>
        </p:nvSpPr>
        <p:spPr>
          <a:xfrm>
            <a:off x="7248237" y="2817462"/>
            <a:ext cx="556846" cy="625040"/>
          </a:xfrm>
          <a:prstGeom prst="upArrow">
            <a:avLst/>
          </a:prstGeom>
          <a:solidFill>
            <a:srgbClr val="D9D9D6"/>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SPI</a:t>
            </a:r>
            <a:endParaRPr lang="en-US" sz="1200" dirty="0"/>
          </a:p>
        </p:txBody>
      </p:sp>
      <p:sp>
        <p:nvSpPr>
          <p:cNvPr id="65" name="Rectangle 64"/>
          <p:cNvSpPr/>
          <p:nvPr/>
        </p:nvSpPr>
        <p:spPr>
          <a:xfrm>
            <a:off x="7078249" y="2506990"/>
            <a:ext cx="890960" cy="275303"/>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RF</a:t>
            </a:r>
            <a:endParaRPr lang="en-US" dirty="0"/>
          </a:p>
        </p:txBody>
      </p:sp>
      <p:sp>
        <p:nvSpPr>
          <p:cNvPr id="66" name="Rectangle 65"/>
          <p:cNvSpPr/>
          <p:nvPr/>
        </p:nvSpPr>
        <p:spPr>
          <a:xfrm>
            <a:off x="6773453" y="2320820"/>
            <a:ext cx="808891" cy="148675"/>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800" dirty="0"/>
              <a:t>SKY65362</a:t>
            </a:r>
            <a:endParaRPr lang="en-US" sz="800" dirty="0" smtClean="0"/>
          </a:p>
        </p:txBody>
      </p:sp>
      <p:pic>
        <p:nvPicPr>
          <p:cNvPr id="1026" name="Picture 2" descr="C:\Users\SS28475.CORP\Pictures\rf-signal-wave-hi.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73471" y="1118085"/>
            <a:ext cx="435705" cy="551350"/>
          </a:xfrm>
          <a:prstGeom prst="rect">
            <a:avLst/>
          </a:prstGeom>
          <a:noFill/>
          <a:extLst>
            <a:ext uri="{909E8E84-426E-40DD-AFC4-6F175D3DCCD1}">
              <a14:hiddenFill xmlns:a14="http://schemas.microsoft.com/office/drawing/2010/main">
                <a:solidFill>
                  <a:srgbClr val="FFFFFF"/>
                </a:solidFill>
              </a14:hiddenFill>
            </a:ext>
          </a:extLst>
        </p:spPr>
      </p:pic>
      <p:sp>
        <p:nvSpPr>
          <p:cNvPr id="69" name="Isosceles Triangle 68"/>
          <p:cNvSpPr/>
          <p:nvPr/>
        </p:nvSpPr>
        <p:spPr>
          <a:xfrm flipV="1">
            <a:off x="7558898" y="1352731"/>
            <a:ext cx="386865" cy="164305"/>
          </a:xfrm>
          <a:prstGeom prst="triangle">
            <a:avLst/>
          </a:prstGeom>
          <a:solidFill>
            <a:srgbClr val="D9D9D6"/>
          </a:solid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8" name="Rectangle 67"/>
          <p:cNvSpPr/>
          <p:nvPr/>
        </p:nvSpPr>
        <p:spPr>
          <a:xfrm>
            <a:off x="7705434" y="1505130"/>
            <a:ext cx="99646" cy="768798"/>
          </a:xfrm>
          <a:prstGeom prst="rect">
            <a:avLst/>
          </a:prstGeom>
          <a:solidFill>
            <a:srgbClr val="D9D9D6"/>
          </a:solid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2" name="Rectangle 71"/>
          <p:cNvSpPr/>
          <p:nvPr/>
        </p:nvSpPr>
        <p:spPr>
          <a:xfrm>
            <a:off x="6632774" y="1126657"/>
            <a:ext cx="1348152" cy="140950"/>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800" dirty="0" smtClean="0"/>
              <a:t>RF Mesh Network IPV6</a:t>
            </a:r>
            <a:endParaRPr lang="en-US" sz="800" dirty="0"/>
          </a:p>
        </p:txBody>
      </p:sp>
      <p:sp>
        <p:nvSpPr>
          <p:cNvPr id="74" name="Rectangle 73"/>
          <p:cNvSpPr/>
          <p:nvPr/>
        </p:nvSpPr>
        <p:spPr>
          <a:xfrm>
            <a:off x="3057237" y="1228941"/>
            <a:ext cx="1184030" cy="301623"/>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100" dirty="0" smtClean="0"/>
              <a:t>Data Acquisition</a:t>
            </a:r>
            <a:endParaRPr lang="en-US" sz="1100" dirty="0"/>
          </a:p>
        </p:txBody>
      </p:sp>
      <p:sp>
        <p:nvSpPr>
          <p:cNvPr id="75" name="Rectangle 74"/>
          <p:cNvSpPr/>
          <p:nvPr/>
        </p:nvSpPr>
        <p:spPr>
          <a:xfrm>
            <a:off x="4323322" y="1268532"/>
            <a:ext cx="1184030"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Analytics</a:t>
            </a:r>
            <a:endParaRPr lang="en-US" sz="1200" dirty="0"/>
          </a:p>
        </p:txBody>
      </p:sp>
      <p:sp>
        <p:nvSpPr>
          <p:cNvPr id="76" name="Rectangle 75"/>
          <p:cNvSpPr/>
          <p:nvPr/>
        </p:nvSpPr>
        <p:spPr>
          <a:xfrm>
            <a:off x="3057238" y="1596332"/>
            <a:ext cx="1184030"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Cloud Sync</a:t>
            </a:r>
            <a:endParaRPr lang="en-US" sz="1200" dirty="0"/>
          </a:p>
        </p:txBody>
      </p:sp>
      <p:sp>
        <p:nvSpPr>
          <p:cNvPr id="77" name="Rectangle 76"/>
          <p:cNvSpPr/>
          <p:nvPr/>
        </p:nvSpPr>
        <p:spPr>
          <a:xfrm>
            <a:off x="4323322" y="1560131"/>
            <a:ext cx="1184030" cy="250458"/>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smtClean="0"/>
              <a:t>Metering</a:t>
            </a:r>
            <a:endParaRPr lang="en-US" sz="1200" dirty="0"/>
          </a:p>
        </p:txBody>
      </p:sp>
      <p:sp>
        <p:nvSpPr>
          <p:cNvPr id="78" name="Rectangle 77"/>
          <p:cNvSpPr/>
          <p:nvPr/>
        </p:nvSpPr>
        <p:spPr>
          <a:xfrm>
            <a:off x="799724" y="809090"/>
            <a:ext cx="2867113" cy="250380"/>
          </a:xfrm>
          <a:prstGeom prst="rect">
            <a:avLst/>
          </a:prstGeom>
          <a:solidFill>
            <a:schemeClr val="bg1"/>
          </a:solidFill>
          <a:ln>
            <a:solidFill>
              <a:srgbClr val="00206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err="1" smtClean="0"/>
              <a:t>Itron</a:t>
            </a:r>
            <a:r>
              <a:rPr lang="en-US" sz="1200" dirty="0" smtClean="0"/>
              <a:t> Edge Board (TI :: AM335x)</a:t>
            </a:r>
          </a:p>
        </p:txBody>
      </p:sp>
    </p:spTree>
    <p:extLst>
      <p:ext uri="{BB962C8B-B14F-4D97-AF65-F5344CB8AC3E}">
        <p14:creationId xmlns:p14="http://schemas.microsoft.com/office/powerpoint/2010/main" val="32239473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Title 4"/>
          <p:cNvSpPr>
            <a:spLocks noGrp="1"/>
          </p:cNvSpPr>
          <p:nvPr>
            <p:ph type="title"/>
          </p:nvPr>
        </p:nvSpPr>
        <p:spPr/>
        <p:txBody>
          <a:bodyPr/>
          <a:lstStyle/>
          <a:p>
            <a:r>
              <a:rPr lang="en-GB" smtClean="0"/>
              <a:t>Riva Edge Board Cyient Application</a:t>
            </a:r>
            <a:endParaRPr lang="en-GB" dirty="0"/>
          </a:p>
        </p:txBody>
      </p:sp>
      <p:sp>
        <p:nvSpPr>
          <p:cNvPr id="2" name="Slide Number Placeholder 1"/>
          <p:cNvSpPr>
            <a:spLocks noGrp="1"/>
          </p:cNvSpPr>
          <p:nvPr>
            <p:ph type="sldNum" sz="quarter" idx="4"/>
          </p:nvPr>
        </p:nvSpPr>
        <p:spPr/>
        <p:txBody>
          <a:bodyPr/>
          <a:lstStyle/>
          <a:p>
            <a:fld id="{BFC4ADD8-B0AA-3844-8F04-FF25F6BA5C1C}" type="slidenum">
              <a:rPr lang="en-GB" smtClean="0"/>
              <a:pPr/>
              <a:t>12</a:t>
            </a:fld>
            <a:endParaRPr lang="en-GB" dirty="0"/>
          </a:p>
        </p:txBody>
      </p:sp>
      <p:sp>
        <p:nvSpPr>
          <p:cNvPr id="5" name="Rectangle 4"/>
          <p:cNvSpPr/>
          <p:nvPr/>
        </p:nvSpPr>
        <p:spPr>
          <a:xfrm>
            <a:off x="3667694" y="1359562"/>
            <a:ext cx="1852248" cy="2779280"/>
          </a:xfrm>
          <a:prstGeom prst="rect">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err="1" smtClean="0"/>
              <a:t>Itron</a:t>
            </a:r>
            <a:r>
              <a:rPr lang="en-US" dirty="0" smtClean="0"/>
              <a:t> EDGE Board with </a:t>
            </a:r>
            <a:r>
              <a:rPr lang="en-US" dirty="0" err="1" smtClean="0"/>
              <a:t>Cyient</a:t>
            </a:r>
            <a:r>
              <a:rPr lang="en-US" dirty="0" smtClean="0"/>
              <a:t> Application with ACT Technology </a:t>
            </a:r>
          </a:p>
        </p:txBody>
      </p:sp>
      <p:sp>
        <p:nvSpPr>
          <p:cNvPr id="25" name="Rectangle 24"/>
          <p:cNvSpPr/>
          <p:nvPr/>
        </p:nvSpPr>
        <p:spPr>
          <a:xfrm>
            <a:off x="6147116" y="1321885"/>
            <a:ext cx="2185416" cy="786384"/>
          </a:xfrm>
          <a:prstGeom prst="rect">
            <a:avLst/>
          </a:prstGeom>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solidFill>
                  <a:srgbClr val="FFA300"/>
                </a:solidFill>
              </a:rPr>
              <a:t>SQLite for Internal Storage and Manage Data</a:t>
            </a:r>
          </a:p>
        </p:txBody>
      </p:sp>
      <p:sp>
        <p:nvSpPr>
          <p:cNvPr id="26" name="Rectangle 25"/>
          <p:cNvSpPr/>
          <p:nvPr/>
        </p:nvSpPr>
        <p:spPr>
          <a:xfrm>
            <a:off x="6147116" y="3352458"/>
            <a:ext cx="2185416" cy="786384"/>
          </a:xfrm>
          <a:prstGeom prst="rect">
            <a:avLst/>
          </a:prstGeom>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solidFill>
                  <a:srgbClr val="FFA300"/>
                </a:solidFill>
              </a:rPr>
              <a:t>XML Parser for Configuration Management from Cloud </a:t>
            </a:r>
          </a:p>
        </p:txBody>
      </p:sp>
      <p:sp>
        <p:nvSpPr>
          <p:cNvPr id="27" name="Rectangle 26"/>
          <p:cNvSpPr/>
          <p:nvPr/>
        </p:nvSpPr>
        <p:spPr>
          <a:xfrm>
            <a:off x="849594" y="1321885"/>
            <a:ext cx="2185416" cy="786384"/>
          </a:xfrm>
          <a:prstGeom prst="rect">
            <a:avLst/>
          </a:prstGeom>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solidFill>
                  <a:schemeClr val="accent3"/>
                </a:solidFill>
              </a:rPr>
              <a:t>Edge Analytics </a:t>
            </a:r>
          </a:p>
        </p:txBody>
      </p:sp>
      <p:sp>
        <p:nvSpPr>
          <p:cNvPr id="28" name="Rectangle 27"/>
          <p:cNvSpPr/>
          <p:nvPr/>
        </p:nvSpPr>
        <p:spPr>
          <a:xfrm>
            <a:off x="6147116" y="2351642"/>
            <a:ext cx="2185416" cy="786384"/>
          </a:xfrm>
          <a:prstGeom prst="rect">
            <a:avLst/>
          </a:prstGeom>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solidFill>
                  <a:srgbClr val="FFA300"/>
                </a:solidFill>
              </a:rPr>
              <a:t>Firmware Upgrade Over the Air</a:t>
            </a:r>
          </a:p>
        </p:txBody>
      </p:sp>
      <p:sp>
        <p:nvSpPr>
          <p:cNvPr id="29" name="Left-Right Arrow 28"/>
          <p:cNvSpPr/>
          <p:nvPr/>
        </p:nvSpPr>
        <p:spPr>
          <a:xfrm>
            <a:off x="5519943" y="3600129"/>
            <a:ext cx="586152" cy="319455"/>
          </a:xfrm>
          <a:prstGeom prst="leftRightArrow">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30" name="Left-Right Arrow 29"/>
          <p:cNvSpPr/>
          <p:nvPr/>
        </p:nvSpPr>
        <p:spPr>
          <a:xfrm>
            <a:off x="3081542" y="1555490"/>
            <a:ext cx="586152" cy="319455"/>
          </a:xfrm>
          <a:prstGeom prst="leftRightArrow">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31" name="Left-Right Arrow 30"/>
          <p:cNvSpPr/>
          <p:nvPr/>
        </p:nvSpPr>
        <p:spPr>
          <a:xfrm>
            <a:off x="3081542" y="3600129"/>
            <a:ext cx="586152" cy="319455"/>
          </a:xfrm>
          <a:prstGeom prst="leftRightArrow">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32" name="Left-Right Arrow 31"/>
          <p:cNvSpPr/>
          <p:nvPr/>
        </p:nvSpPr>
        <p:spPr>
          <a:xfrm>
            <a:off x="5519943" y="1555490"/>
            <a:ext cx="586152" cy="319455"/>
          </a:xfrm>
          <a:prstGeom prst="leftRightArrow">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33" name="Rectangle 32"/>
          <p:cNvSpPr/>
          <p:nvPr/>
        </p:nvSpPr>
        <p:spPr>
          <a:xfrm>
            <a:off x="773723" y="4496324"/>
            <a:ext cx="7558809" cy="357839"/>
          </a:xfrm>
          <a:prstGeom prst="rect">
            <a:avLst/>
          </a:prstGeom>
          <a:solidFill>
            <a:schemeClr val="bg1"/>
          </a:solidFill>
          <a:ln>
            <a:noFill/>
          </a:ln>
        </p:spPr>
        <p:style>
          <a:lnRef idx="2">
            <a:schemeClr val="accent1"/>
          </a:lnRef>
          <a:fillRef idx="1">
            <a:schemeClr val="lt1"/>
          </a:fillRef>
          <a:effectRef idx="0">
            <a:schemeClr val="accent1"/>
          </a:effectRef>
          <a:fontRef idx="minor">
            <a:schemeClr val="dk1"/>
          </a:fontRef>
        </p:style>
        <p:txBody>
          <a:bodyPr rtlCol="0" anchor="ctr"/>
          <a:lstStyle/>
          <a:p>
            <a:r>
              <a:rPr lang="en-US" b="1" u="sng" dirty="0" smtClean="0">
                <a:solidFill>
                  <a:schemeClr val="tx1"/>
                </a:solidFill>
              </a:rPr>
              <a:t>Note</a:t>
            </a:r>
            <a:r>
              <a:rPr lang="en-US" dirty="0" smtClean="0">
                <a:solidFill>
                  <a:schemeClr val="tx1"/>
                </a:solidFill>
              </a:rPr>
              <a:t>: The </a:t>
            </a:r>
            <a:r>
              <a:rPr lang="en-US" dirty="0">
                <a:solidFill>
                  <a:schemeClr val="tx1"/>
                </a:solidFill>
              </a:rPr>
              <a:t>p</a:t>
            </a:r>
            <a:r>
              <a:rPr lang="en-US" dirty="0" smtClean="0">
                <a:solidFill>
                  <a:schemeClr val="tx1"/>
                </a:solidFill>
              </a:rPr>
              <a:t>roposed features that can </a:t>
            </a:r>
            <a:r>
              <a:rPr lang="en-US" dirty="0">
                <a:solidFill>
                  <a:schemeClr val="tx1"/>
                </a:solidFill>
              </a:rPr>
              <a:t>be implemented using SDK feature </a:t>
            </a:r>
            <a:r>
              <a:rPr lang="en-US" dirty="0" smtClean="0">
                <a:solidFill>
                  <a:schemeClr val="tx1"/>
                </a:solidFill>
              </a:rPr>
              <a:t>available </a:t>
            </a:r>
            <a:r>
              <a:rPr lang="en-US" dirty="0">
                <a:solidFill>
                  <a:schemeClr val="tx1"/>
                </a:solidFill>
              </a:rPr>
              <a:t>in </a:t>
            </a:r>
            <a:r>
              <a:rPr lang="en-US" dirty="0" err="1" smtClean="0">
                <a:solidFill>
                  <a:schemeClr val="tx1"/>
                </a:solidFill>
              </a:rPr>
              <a:t>Itron</a:t>
            </a:r>
            <a:r>
              <a:rPr lang="en-US" dirty="0" smtClean="0">
                <a:solidFill>
                  <a:schemeClr val="tx1"/>
                </a:solidFill>
              </a:rPr>
              <a:t> </a:t>
            </a:r>
            <a:r>
              <a:rPr lang="en-US" dirty="0">
                <a:solidFill>
                  <a:schemeClr val="tx1"/>
                </a:solidFill>
              </a:rPr>
              <a:t>Edge </a:t>
            </a:r>
            <a:r>
              <a:rPr lang="en-US" dirty="0" smtClean="0">
                <a:solidFill>
                  <a:schemeClr val="tx1"/>
                </a:solidFill>
              </a:rPr>
              <a:t>Board are colored </a:t>
            </a:r>
            <a:r>
              <a:rPr lang="en-US" b="1" dirty="0" smtClean="0">
                <a:solidFill>
                  <a:srgbClr val="FFA300"/>
                </a:solidFill>
              </a:rPr>
              <a:t>Orange.</a:t>
            </a:r>
            <a:endParaRPr lang="en-US" dirty="0">
              <a:solidFill>
                <a:schemeClr val="tx1"/>
              </a:solidFill>
            </a:endParaRPr>
          </a:p>
        </p:txBody>
      </p:sp>
      <p:sp>
        <p:nvSpPr>
          <p:cNvPr id="35" name="Rectangle 34"/>
          <p:cNvSpPr/>
          <p:nvPr/>
        </p:nvSpPr>
        <p:spPr>
          <a:xfrm>
            <a:off x="849594" y="2351642"/>
            <a:ext cx="2185416" cy="786384"/>
          </a:xfrm>
          <a:prstGeom prst="rect">
            <a:avLst/>
          </a:prstGeom>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solidFill>
                  <a:schemeClr val="accent3"/>
                </a:solidFill>
              </a:rPr>
              <a:t>Cloud Connect </a:t>
            </a:r>
            <a:r>
              <a:rPr lang="en-US" dirty="0" err="1" smtClean="0">
                <a:solidFill>
                  <a:schemeClr val="accent3"/>
                </a:solidFill>
              </a:rPr>
              <a:t>WiFi</a:t>
            </a:r>
            <a:r>
              <a:rPr lang="en-US" dirty="0" smtClean="0">
                <a:solidFill>
                  <a:schemeClr val="accent3"/>
                </a:solidFill>
              </a:rPr>
              <a:t>/Ethernet/RF Mesh Network </a:t>
            </a:r>
          </a:p>
        </p:txBody>
      </p:sp>
      <p:sp>
        <p:nvSpPr>
          <p:cNvPr id="36" name="Left-Right Arrow 35"/>
          <p:cNvSpPr/>
          <p:nvPr/>
        </p:nvSpPr>
        <p:spPr>
          <a:xfrm>
            <a:off x="3081542" y="2590999"/>
            <a:ext cx="586152" cy="319455"/>
          </a:xfrm>
          <a:prstGeom prst="leftRightArrow">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
        <p:nvSpPr>
          <p:cNvPr id="37" name="Rectangle 36"/>
          <p:cNvSpPr/>
          <p:nvPr/>
        </p:nvSpPr>
        <p:spPr>
          <a:xfrm>
            <a:off x="849594" y="3352458"/>
            <a:ext cx="2185416" cy="786384"/>
          </a:xfrm>
          <a:prstGeom prst="rect">
            <a:avLst/>
          </a:prstGeom>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a:solidFill>
                  <a:srgbClr val="FFA300"/>
                </a:solidFill>
              </a:rPr>
              <a:t>3rd Party Sensor Integration (Smart Plug)</a:t>
            </a:r>
          </a:p>
        </p:txBody>
      </p:sp>
      <p:sp>
        <p:nvSpPr>
          <p:cNvPr id="38" name="Left-Right Arrow 37"/>
          <p:cNvSpPr/>
          <p:nvPr/>
        </p:nvSpPr>
        <p:spPr>
          <a:xfrm>
            <a:off x="5519943" y="2590999"/>
            <a:ext cx="586152" cy="319455"/>
          </a:xfrm>
          <a:prstGeom prst="leftRightArrow">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03012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Title 4"/>
          <p:cNvSpPr>
            <a:spLocks noGrp="1"/>
          </p:cNvSpPr>
          <p:nvPr>
            <p:ph type="title"/>
          </p:nvPr>
        </p:nvSpPr>
        <p:spPr/>
        <p:txBody>
          <a:bodyPr/>
          <a:lstStyle/>
          <a:p>
            <a:r>
              <a:rPr lang="en-GB" dirty="0" smtClean="0"/>
              <a:t>Riva Edge Board Development – Cyient Recommendations</a:t>
            </a:r>
            <a:endParaRPr lang="en-GB" dirty="0"/>
          </a:p>
        </p:txBody>
      </p:sp>
      <p:sp>
        <p:nvSpPr>
          <p:cNvPr id="2" name="Slide Number Placeholder 1"/>
          <p:cNvSpPr>
            <a:spLocks noGrp="1"/>
          </p:cNvSpPr>
          <p:nvPr>
            <p:ph type="sldNum" sz="quarter" idx="4"/>
          </p:nvPr>
        </p:nvSpPr>
        <p:spPr>
          <a:prstGeom prst="rect">
            <a:avLst/>
          </a:prstGeom>
        </p:spPr>
        <p:txBody>
          <a:bodyPr/>
          <a:lstStyle/>
          <a:p>
            <a:pPr>
              <a:defRPr/>
            </a:pPr>
            <a:fld id="{BFC4ADD8-B0AA-3844-8F04-FF25F6BA5C1C}" type="slidenum">
              <a:rPr lang="en-GB" smtClean="0"/>
              <a:pPr>
                <a:defRPr/>
              </a:pPr>
              <a:t>13</a:t>
            </a:fld>
            <a:endParaRPr lang="en-GB" dirty="0"/>
          </a:p>
        </p:txBody>
      </p:sp>
      <p:graphicFrame>
        <p:nvGraphicFramePr>
          <p:cNvPr id="4" name="Content Placeholder 3"/>
          <p:cNvGraphicFramePr>
            <a:graphicFrameLocks noGrp="1"/>
          </p:cNvGraphicFramePr>
          <p:nvPr>
            <p:ph sz="half" idx="4294967295"/>
            <p:extLst>
              <p:ext uri="{D42A27DB-BD31-4B8C-83A1-F6EECF244321}">
                <p14:modId xmlns:p14="http://schemas.microsoft.com/office/powerpoint/2010/main" val="1124906824"/>
              </p:ext>
            </p:extLst>
          </p:nvPr>
        </p:nvGraphicFramePr>
        <p:xfrm>
          <a:off x="468313" y="2026678"/>
          <a:ext cx="8077809" cy="2217420"/>
        </p:xfrm>
        <a:graphic>
          <a:graphicData uri="http://schemas.openxmlformats.org/drawingml/2006/table">
            <a:tbl>
              <a:tblPr firstRow="1" bandRow="1">
                <a:tableStyleId>{5C22544A-7EE6-4342-B048-85BDC9FD1C3A}</a:tableStyleId>
              </a:tblPr>
              <a:tblGrid>
                <a:gridCol w="2521072"/>
                <a:gridCol w="3235569"/>
                <a:gridCol w="2321168"/>
              </a:tblGrid>
              <a:tr h="370840">
                <a:tc>
                  <a:txBody>
                    <a:bodyPr/>
                    <a:lstStyle/>
                    <a:p>
                      <a:r>
                        <a:rPr lang="en-US" dirty="0" smtClean="0">
                          <a:latin typeface="+mn-lt"/>
                        </a:rPr>
                        <a:t>Feature</a:t>
                      </a:r>
                      <a:r>
                        <a:rPr lang="en-US" baseline="0" dirty="0" smtClean="0">
                          <a:latin typeface="+mn-lt"/>
                        </a:rPr>
                        <a:t> / Document Recommended </a:t>
                      </a:r>
                      <a:endParaRPr lang="en-US" dirty="0">
                        <a:latin typeface="+mn-lt"/>
                      </a:endParaRPr>
                    </a:p>
                  </a:txBody>
                  <a:tcPr/>
                </a:tc>
                <a:tc>
                  <a:txBody>
                    <a:bodyPr/>
                    <a:lstStyle/>
                    <a:p>
                      <a:r>
                        <a:rPr lang="en-US" dirty="0" smtClean="0">
                          <a:latin typeface="+mn-lt"/>
                        </a:rPr>
                        <a:t>Developer View</a:t>
                      </a:r>
                      <a:r>
                        <a:rPr lang="en-US" baseline="0" dirty="0" smtClean="0">
                          <a:latin typeface="+mn-lt"/>
                        </a:rPr>
                        <a:t> Point</a:t>
                      </a:r>
                      <a:endParaRPr lang="en-US" dirty="0">
                        <a:latin typeface="+mn-lt"/>
                      </a:endParaRPr>
                    </a:p>
                  </a:txBody>
                  <a:tcPr/>
                </a:tc>
                <a:tc>
                  <a:txBody>
                    <a:bodyPr/>
                    <a:lstStyle/>
                    <a:p>
                      <a:r>
                        <a:rPr lang="en-US" dirty="0" smtClean="0">
                          <a:latin typeface="+mn-lt"/>
                        </a:rPr>
                        <a:t>Comments</a:t>
                      </a:r>
                      <a:endParaRPr lang="en-US" dirty="0">
                        <a:latin typeface="+mn-lt"/>
                      </a:endParaRPr>
                    </a:p>
                  </a:txBody>
                  <a:tcPr/>
                </a:tc>
              </a:tr>
              <a:tr h="370840">
                <a:tc>
                  <a:txBody>
                    <a:bodyPr/>
                    <a:lstStyle/>
                    <a:p>
                      <a:r>
                        <a:rPr lang="en-US" dirty="0" smtClean="0">
                          <a:latin typeface="+mn-lt"/>
                        </a:rPr>
                        <a:t>Example Edge Application programs</a:t>
                      </a:r>
                      <a:r>
                        <a:rPr lang="en-US" baseline="0" dirty="0" smtClean="0">
                          <a:latin typeface="+mn-lt"/>
                        </a:rPr>
                        <a:t> </a:t>
                      </a:r>
                      <a:r>
                        <a:rPr lang="en-US" dirty="0" smtClean="0">
                          <a:latin typeface="+mn-lt"/>
                        </a:rPr>
                        <a:t>in the SDK </a:t>
                      </a:r>
                      <a:endParaRPr lang="en-US" dirty="0">
                        <a:latin typeface="+mn-lt"/>
                      </a:endParaRPr>
                    </a:p>
                  </a:txBody>
                  <a:tcPr/>
                </a:tc>
                <a:tc>
                  <a:txBody>
                    <a:bodyPr/>
                    <a:lstStyle/>
                    <a:p>
                      <a:r>
                        <a:rPr lang="en-US" dirty="0" smtClean="0">
                          <a:latin typeface="+mn-lt"/>
                        </a:rPr>
                        <a:t>Which uses the </a:t>
                      </a:r>
                      <a:r>
                        <a:rPr lang="en-US" dirty="0" err="1" smtClean="0">
                          <a:latin typeface="+mn-lt"/>
                        </a:rPr>
                        <a:t>Itron</a:t>
                      </a:r>
                      <a:r>
                        <a:rPr lang="en-US" dirty="0" smtClean="0">
                          <a:latin typeface="+mn-lt"/>
                        </a:rPr>
                        <a:t> platform library / Features</a:t>
                      </a:r>
                      <a:r>
                        <a:rPr lang="en-US" baseline="0" dirty="0" smtClean="0">
                          <a:latin typeface="+mn-lt"/>
                        </a:rPr>
                        <a:t> available </a:t>
                      </a:r>
                      <a:endParaRPr lang="en-US" dirty="0">
                        <a:latin typeface="+mn-lt"/>
                      </a:endParaRPr>
                    </a:p>
                  </a:txBody>
                  <a:tcPr/>
                </a:tc>
                <a:tc>
                  <a:txBody>
                    <a:bodyPr/>
                    <a:lstStyle/>
                    <a:p>
                      <a:r>
                        <a:rPr lang="en-US" dirty="0" smtClean="0">
                          <a:latin typeface="+mn-lt"/>
                        </a:rPr>
                        <a:t>This will help user for rapid prototype the use case</a:t>
                      </a:r>
                      <a:endParaRPr lang="en-US" dirty="0">
                        <a:latin typeface="+mn-lt"/>
                      </a:endParaRPr>
                    </a:p>
                  </a:txBody>
                  <a:tcPr/>
                </a:tc>
              </a:tr>
              <a:tr h="370840">
                <a:tc>
                  <a:txBody>
                    <a:bodyPr/>
                    <a:lstStyle/>
                    <a:p>
                      <a:r>
                        <a:rPr lang="en-US" dirty="0" smtClean="0">
                          <a:latin typeface="+mn-lt"/>
                        </a:rPr>
                        <a:t>Firmware Upgrade over</a:t>
                      </a:r>
                      <a:r>
                        <a:rPr lang="en-US" baseline="0" dirty="0" smtClean="0">
                          <a:latin typeface="+mn-lt"/>
                        </a:rPr>
                        <a:t> the Air</a:t>
                      </a:r>
                      <a:endParaRPr lang="en-US" dirty="0">
                        <a:latin typeface="+mn-lt"/>
                      </a:endParaRPr>
                    </a:p>
                  </a:txBody>
                  <a:tcPr/>
                </a:tc>
                <a:tc>
                  <a:txBody>
                    <a:bodyPr/>
                    <a:lstStyle/>
                    <a:p>
                      <a:r>
                        <a:rPr lang="en-US" dirty="0" smtClean="0">
                          <a:latin typeface="+mn-lt"/>
                        </a:rPr>
                        <a:t>Implementation of 3</a:t>
                      </a:r>
                      <a:r>
                        <a:rPr lang="en-US" baseline="30000" dirty="0" smtClean="0">
                          <a:latin typeface="+mn-lt"/>
                        </a:rPr>
                        <a:t>rd</a:t>
                      </a:r>
                      <a:r>
                        <a:rPr lang="en-US" dirty="0" smtClean="0">
                          <a:latin typeface="+mn-lt"/>
                        </a:rPr>
                        <a:t> path firmware</a:t>
                      </a:r>
                      <a:r>
                        <a:rPr lang="en-US" baseline="0" dirty="0" smtClean="0">
                          <a:latin typeface="+mn-lt"/>
                        </a:rPr>
                        <a:t> upgrade feature from Riva cloud </a:t>
                      </a:r>
                      <a:endParaRPr lang="en-US" dirty="0">
                        <a:latin typeface="+mn-lt"/>
                      </a:endParaRPr>
                    </a:p>
                  </a:txBody>
                  <a:tcPr/>
                </a:tc>
                <a:tc>
                  <a:txBody>
                    <a:bodyPr/>
                    <a:lstStyle/>
                    <a:p>
                      <a:endParaRPr lang="en-US" dirty="0">
                        <a:latin typeface="+mn-lt"/>
                      </a:endParaRPr>
                    </a:p>
                  </a:txBody>
                  <a:tcPr/>
                </a:tc>
              </a:tr>
              <a:tr h="370840">
                <a:tc>
                  <a:txBody>
                    <a:bodyPr/>
                    <a:lstStyle/>
                    <a:p>
                      <a:r>
                        <a:rPr lang="en-US" dirty="0" smtClean="0">
                          <a:latin typeface="+mn-lt"/>
                        </a:rPr>
                        <a:t>UI or text</a:t>
                      </a:r>
                      <a:r>
                        <a:rPr lang="en-US" baseline="0" dirty="0" smtClean="0">
                          <a:latin typeface="+mn-lt"/>
                        </a:rPr>
                        <a:t> (ex: xml ) based </a:t>
                      </a:r>
                      <a:r>
                        <a:rPr lang="en-US" dirty="0" smtClean="0">
                          <a:latin typeface="+mn-lt"/>
                        </a:rPr>
                        <a:t>Configuration</a:t>
                      </a:r>
                      <a:r>
                        <a:rPr lang="en-US" baseline="0" dirty="0" smtClean="0">
                          <a:latin typeface="+mn-lt"/>
                        </a:rPr>
                        <a:t> </a:t>
                      </a:r>
                      <a:endParaRPr lang="en-US" dirty="0">
                        <a:latin typeface="+mn-lt"/>
                      </a:endParaRPr>
                    </a:p>
                  </a:txBody>
                  <a:tcPr/>
                </a:tc>
                <a:tc>
                  <a:txBody>
                    <a:bodyPr/>
                    <a:lstStyle/>
                    <a:p>
                      <a:r>
                        <a:rPr lang="en-US" dirty="0" smtClean="0">
                          <a:latin typeface="+mn-lt"/>
                        </a:rPr>
                        <a:t>Implementation of pushing the device configuration from cloud for any change in the device configuration </a:t>
                      </a:r>
                      <a:endParaRPr lang="en-US" dirty="0">
                        <a:latin typeface="+mn-lt"/>
                      </a:endParaRPr>
                    </a:p>
                  </a:txBody>
                  <a:tcPr/>
                </a:tc>
                <a:tc>
                  <a:txBody>
                    <a:bodyPr/>
                    <a:lstStyle/>
                    <a:p>
                      <a:endParaRPr lang="en-US" dirty="0">
                        <a:latin typeface="+mn-lt"/>
                      </a:endParaRPr>
                    </a:p>
                  </a:txBody>
                  <a:tcPr/>
                </a:tc>
              </a:tr>
            </a:tbl>
          </a:graphicData>
        </a:graphic>
      </p:graphicFrame>
    </p:spTree>
    <p:extLst>
      <p:ext uri="{BB962C8B-B14F-4D97-AF65-F5344CB8AC3E}">
        <p14:creationId xmlns:p14="http://schemas.microsoft.com/office/powerpoint/2010/main" val="16222286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Title 4"/>
          <p:cNvSpPr>
            <a:spLocks noGrp="1"/>
          </p:cNvSpPr>
          <p:nvPr>
            <p:ph type="title"/>
          </p:nvPr>
        </p:nvSpPr>
        <p:spPr/>
        <p:txBody>
          <a:bodyPr/>
          <a:lstStyle/>
          <a:p>
            <a:r>
              <a:rPr lang="en-GB" dirty="0" smtClean="0"/>
              <a:t>Riva Edge Board Documentation – Cyient Recommendations</a:t>
            </a:r>
            <a:endParaRPr lang="en-GB" dirty="0"/>
          </a:p>
        </p:txBody>
      </p:sp>
      <p:sp>
        <p:nvSpPr>
          <p:cNvPr id="2" name="Slide Number Placeholder 1"/>
          <p:cNvSpPr>
            <a:spLocks noGrp="1"/>
          </p:cNvSpPr>
          <p:nvPr>
            <p:ph type="sldNum" sz="quarter" idx="4"/>
          </p:nvPr>
        </p:nvSpPr>
        <p:spPr>
          <a:prstGeom prst="rect">
            <a:avLst/>
          </a:prstGeom>
        </p:spPr>
        <p:txBody>
          <a:bodyPr/>
          <a:lstStyle/>
          <a:p>
            <a:pPr>
              <a:defRPr/>
            </a:pPr>
            <a:fld id="{BFC4ADD8-B0AA-3844-8F04-FF25F6BA5C1C}" type="slidenum">
              <a:rPr lang="en-GB" smtClean="0"/>
              <a:pPr>
                <a:defRPr/>
              </a:pPr>
              <a:t>14</a:t>
            </a:fld>
            <a:endParaRPr lang="en-GB" dirty="0"/>
          </a:p>
        </p:txBody>
      </p:sp>
      <p:graphicFrame>
        <p:nvGraphicFramePr>
          <p:cNvPr id="4" name="Content Placeholder 3"/>
          <p:cNvGraphicFramePr>
            <a:graphicFrameLocks noGrp="1"/>
          </p:cNvGraphicFramePr>
          <p:nvPr>
            <p:ph sz="half" idx="4294967295"/>
            <p:extLst>
              <p:ext uri="{D42A27DB-BD31-4B8C-83A1-F6EECF244321}">
                <p14:modId xmlns:p14="http://schemas.microsoft.com/office/powerpoint/2010/main" val="3062416577"/>
              </p:ext>
            </p:extLst>
          </p:nvPr>
        </p:nvGraphicFramePr>
        <p:xfrm>
          <a:off x="468312" y="1165225"/>
          <a:ext cx="8280401" cy="3916680"/>
        </p:xfrm>
        <a:graphic>
          <a:graphicData uri="http://schemas.openxmlformats.org/drawingml/2006/table">
            <a:tbl>
              <a:tblPr firstRow="1" bandRow="1">
                <a:tableStyleId>{5C22544A-7EE6-4342-B048-85BDC9FD1C3A}</a:tableStyleId>
              </a:tblPr>
              <a:tblGrid>
                <a:gridCol w="2134210"/>
                <a:gridCol w="3921369"/>
                <a:gridCol w="2224822"/>
              </a:tblGrid>
              <a:tr h="370840">
                <a:tc>
                  <a:txBody>
                    <a:bodyPr/>
                    <a:lstStyle/>
                    <a:p>
                      <a:r>
                        <a:rPr lang="en-US" sz="1350" dirty="0" smtClean="0">
                          <a:latin typeface="+mn-lt"/>
                        </a:rPr>
                        <a:t>Feature</a:t>
                      </a:r>
                      <a:r>
                        <a:rPr lang="en-US" sz="1350" baseline="0" dirty="0" smtClean="0">
                          <a:latin typeface="+mn-lt"/>
                        </a:rPr>
                        <a:t>/Document Recommended </a:t>
                      </a:r>
                      <a:endParaRPr lang="en-US" sz="1350" dirty="0">
                        <a:latin typeface="+mn-lt"/>
                      </a:endParaRPr>
                    </a:p>
                  </a:txBody>
                  <a:tcPr/>
                </a:tc>
                <a:tc>
                  <a:txBody>
                    <a:bodyPr/>
                    <a:lstStyle/>
                    <a:p>
                      <a:r>
                        <a:rPr lang="en-US" sz="1350" dirty="0" smtClean="0">
                          <a:latin typeface="+mn-lt"/>
                        </a:rPr>
                        <a:t>Developer View</a:t>
                      </a:r>
                      <a:r>
                        <a:rPr lang="en-US" sz="1350" baseline="0" dirty="0" smtClean="0">
                          <a:latin typeface="+mn-lt"/>
                        </a:rPr>
                        <a:t> Point</a:t>
                      </a:r>
                      <a:endParaRPr lang="en-US" sz="1350" dirty="0">
                        <a:latin typeface="+mn-lt"/>
                      </a:endParaRPr>
                    </a:p>
                  </a:txBody>
                  <a:tcPr/>
                </a:tc>
                <a:tc>
                  <a:txBody>
                    <a:bodyPr/>
                    <a:lstStyle/>
                    <a:p>
                      <a:r>
                        <a:rPr lang="en-US" sz="1350" dirty="0" smtClean="0">
                          <a:latin typeface="+mn-lt"/>
                        </a:rPr>
                        <a:t>Comments</a:t>
                      </a:r>
                      <a:endParaRPr lang="en-US" sz="1350" dirty="0">
                        <a:latin typeface="+mn-lt"/>
                      </a:endParaRPr>
                    </a:p>
                  </a:txBody>
                  <a:tcPr/>
                </a:tc>
              </a:tr>
              <a:tr h="370840">
                <a:tc>
                  <a:txBody>
                    <a:bodyPr/>
                    <a:lstStyle/>
                    <a:p>
                      <a:r>
                        <a:rPr lang="en-US" sz="1300" dirty="0" smtClean="0">
                          <a:latin typeface="+mn-lt"/>
                        </a:rPr>
                        <a:t>Push Edge Application to Edge Board</a:t>
                      </a:r>
                      <a:endParaRPr lang="en-US" sz="1300" dirty="0">
                        <a:latin typeface="+mn-lt"/>
                      </a:endParaRPr>
                    </a:p>
                  </a:txBody>
                  <a:tcPr/>
                </a:tc>
                <a:tc>
                  <a:txBody>
                    <a:bodyPr/>
                    <a:lstStyle/>
                    <a:p>
                      <a:r>
                        <a:rPr lang="en-US" sz="1300" dirty="0" smtClean="0">
                          <a:latin typeface="+mn-lt"/>
                        </a:rPr>
                        <a:t>Documentation to push the application directly to the board via network rather than USB stick</a:t>
                      </a:r>
                      <a:endParaRPr lang="en-US" sz="1300" dirty="0">
                        <a:latin typeface="+mn-lt"/>
                      </a:endParaRPr>
                    </a:p>
                  </a:txBody>
                  <a:tcPr/>
                </a:tc>
                <a:tc>
                  <a:txBody>
                    <a:bodyPr/>
                    <a:lstStyle/>
                    <a:p>
                      <a:r>
                        <a:rPr lang="en-US" sz="1300" dirty="0" smtClean="0">
                          <a:latin typeface="+mn-lt"/>
                        </a:rPr>
                        <a:t>Will reduce development time for any </a:t>
                      </a:r>
                      <a:r>
                        <a:rPr lang="en-US" sz="1300" dirty="0" err="1" smtClean="0">
                          <a:latin typeface="+mn-lt"/>
                        </a:rPr>
                        <a:t>Itron</a:t>
                      </a:r>
                      <a:r>
                        <a:rPr lang="en-US" sz="1300" dirty="0" smtClean="0">
                          <a:latin typeface="+mn-lt"/>
                        </a:rPr>
                        <a:t> board user</a:t>
                      </a:r>
                      <a:endParaRPr lang="en-US" sz="1300" dirty="0">
                        <a:latin typeface="+mn-lt"/>
                      </a:endParaRPr>
                    </a:p>
                  </a:txBody>
                  <a:tcPr/>
                </a:tc>
              </a:tr>
              <a:tr h="453730">
                <a:tc>
                  <a:txBody>
                    <a:bodyPr/>
                    <a:lstStyle/>
                    <a:p>
                      <a:r>
                        <a:rPr lang="en-US" sz="1300" dirty="0" smtClean="0">
                          <a:latin typeface="+mn-lt"/>
                        </a:rPr>
                        <a:t>Software Architecture</a:t>
                      </a:r>
                      <a:endParaRPr lang="en-US" sz="1300" dirty="0">
                        <a:latin typeface="+mn-lt"/>
                      </a:endParaRPr>
                    </a:p>
                  </a:txBody>
                  <a:tcPr/>
                </a:tc>
                <a:tc>
                  <a:txBody>
                    <a:bodyPr/>
                    <a:lstStyle/>
                    <a:p>
                      <a:r>
                        <a:rPr lang="en-US" sz="1300" dirty="0" smtClean="0">
                          <a:latin typeface="+mn-lt"/>
                        </a:rPr>
                        <a:t>Representing</a:t>
                      </a:r>
                      <a:r>
                        <a:rPr lang="en-US" sz="1300" baseline="0" dirty="0" smtClean="0">
                          <a:latin typeface="+mn-lt"/>
                        </a:rPr>
                        <a:t> all the modules available in platform for developer usage  </a:t>
                      </a:r>
                      <a:endParaRPr lang="en-US" sz="1300" dirty="0">
                        <a:latin typeface="+mn-lt"/>
                      </a:endParaRPr>
                    </a:p>
                  </a:txBody>
                  <a:tcPr/>
                </a:tc>
                <a:tc>
                  <a:txBody>
                    <a:bodyPr/>
                    <a:lstStyle/>
                    <a:p>
                      <a:r>
                        <a:rPr lang="en-US" sz="1300" dirty="0" smtClean="0">
                          <a:latin typeface="+mn-lt"/>
                        </a:rPr>
                        <a:t>Faster understanding</a:t>
                      </a:r>
                      <a:r>
                        <a:rPr lang="en-US" sz="1300" baseline="0" dirty="0" smtClean="0">
                          <a:latin typeface="+mn-lt"/>
                        </a:rPr>
                        <a:t> of platform and development time </a:t>
                      </a:r>
                      <a:endParaRPr lang="en-US" sz="1300" dirty="0">
                        <a:latin typeface="+mn-lt"/>
                      </a:endParaRPr>
                    </a:p>
                  </a:txBody>
                  <a:tcPr/>
                </a:tc>
              </a:tr>
              <a:tr h="370840">
                <a:tc>
                  <a:txBody>
                    <a:bodyPr/>
                    <a:lstStyle/>
                    <a:p>
                      <a:r>
                        <a:rPr lang="en-US" sz="1300" dirty="0" smtClean="0">
                          <a:latin typeface="+mn-lt"/>
                        </a:rPr>
                        <a:t>Example Edge Application Programs</a:t>
                      </a:r>
                      <a:r>
                        <a:rPr lang="en-US" sz="1300" baseline="0" dirty="0" smtClean="0">
                          <a:latin typeface="+mn-lt"/>
                        </a:rPr>
                        <a:t> </a:t>
                      </a:r>
                      <a:r>
                        <a:rPr lang="en-US" sz="1300" dirty="0" smtClean="0">
                          <a:latin typeface="+mn-lt"/>
                        </a:rPr>
                        <a:t>in the SDK </a:t>
                      </a:r>
                      <a:endParaRPr lang="en-US" sz="1300" dirty="0">
                        <a:latin typeface="+mn-lt"/>
                      </a:endParaRPr>
                    </a:p>
                  </a:txBody>
                  <a:tcPr/>
                </a:tc>
                <a:tc>
                  <a:txBody>
                    <a:bodyPr/>
                    <a:lstStyle/>
                    <a:p>
                      <a:r>
                        <a:rPr lang="en-US" sz="1300" dirty="0" smtClean="0">
                          <a:latin typeface="+mn-lt"/>
                        </a:rPr>
                        <a:t>Which uses the </a:t>
                      </a:r>
                      <a:r>
                        <a:rPr lang="en-US" sz="1300" dirty="0" err="1" smtClean="0">
                          <a:latin typeface="+mn-lt"/>
                        </a:rPr>
                        <a:t>Itron</a:t>
                      </a:r>
                      <a:r>
                        <a:rPr lang="en-US" sz="1300" dirty="0" smtClean="0">
                          <a:latin typeface="+mn-lt"/>
                        </a:rPr>
                        <a:t> platform library/features</a:t>
                      </a:r>
                      <a:r>
                        <a:rPr lang="en-US" sz="1300" baseline="0" dirty="0" smtClean="0">
                          <a:latin typeface="+mn-lt"/>
                        </a:rPr>
                        <a:t> available </a:t>
                      </a:r>
                      <a:endParaRPr lang="en-US" sz="1300" dirty="0">
                        <a:latin typeface="+mn-lt"/>
                      </a:endParaRPr>
                    </a:p>
                  </a:txBody>
                  <a:tcPr/>
                </a:tc>
                <a:tc>
                  <a:txBody>
                    <a:bodyPr/>
                    <a:lstStyle/>
                    <a:p>
                      <a:r>
                        <a:rPr lang="en-US" sz="1300" dirty="0" smtClean="0">
                          <a:latin typeface="+mn-lt"/>
                        </a:rPr>
                        <a:t>This will help user for rapid prototype the use case</a:t>
                      </a:r>
                      <a:endParaRPr lang="en-US" sz="1300" dirty="0">
                        <a:latin typeface="+mn-lt"/>
                      </a:endParaRPr>
                    </a:p>
                  </a:txBody>
                  <a:tcPr/>
                </a:tc>
              </a:tr>
              <a:tr h="306607">
                <a:tc>
                  <a:txBody>
                    <a:bodyPr/>
                    <a:lstStyle/>
                    <a:p>
                      <a:r>
                        <a:rPr lang="en-US" sz="1300" dirty="0" smtClean="0">
                          <a:latin typeface="+mn-lt"/>
                        </a:rPr>
                        <a:t>Mesh Network Documentation</a:t>
                      </a:r>
                      <a:endParaRPr lang="en-US" sz="1300" dirty="0">
                        <a:latin typeface="+mn-lt"/>
                      </a:endParaRPr>
                    </a:p>
                  </a:txBody>
                  <a:tcPr/>
                </a:tc>
                <a:tc>
                  <a:txBody>
                    <a:bodyPr/>
                    <a:lstStyle/>
                    <a:p>
                      <a:r>
                        <a:rPr lang="en-US" sz="1300" dirty="0" smtClean="0">
                          <a:latin typeface="+mn-lt"/>
                        </a:rPr>
                        <a:t>To</a:t>
                      </a:r>
                      <a:r>
                        <a:rPr lang="en-US" sz="1300" baseline="0" dirty="0" smtClean="0">
                          <a:latin typeface="+mn-lt"/>
                        </a:rPr>
                        <a:t> </a:t>
                      </a:r>
                      <a:r>
                        <a:rPr lang="en-US" sz="1300" dirty="0" smtClean="0">
                          <a:latin typeface="+mn-lt"/>
                        </a:rPr>
                        <a:t>detail how the individual device gets connected to internet via RF based mesh network</a:t>
                      </a:r>
                      <a:endParaRPr lang="en-US" sz="1300" dirty="0">
                        <a:latin typeface="+mn-lt"/>
                      </a:endParaRPr>
                    </a:p>
                  </a:txBody>
                  <a:tcPr/>
                </a:tc>
                <a:tc>
                  <a:txBody>
                    <a:bodyPr/>
                    <a:lstStyle/>
                    <a:p>
                      <a:endParaRPr lang="en-US" sz="1300" dirty="0">
                        <a:latin typeface="+mn-lt"/>
                      </a:endParaRPr>
                    </a:p>
                  </a:txBody>
                  <a:tcPr/>
                </a:tc>
              </a:tr>
              <a:tr h="0">
                <a:tc>
                  <a:txBody>
                    <a:bodyPr/>
                    <a:lstStyle/>
                    <a:p>
                      <a:r>
                        <a:rPr lang="en-US" sz="1300" dirty="0" smtClean="0">
                          <a:latin typeface="+mn-lt"/>
                        </a:rPr>
                        <a:t>Configuration</a:t>
                      </a:r>
                      <a:r>
                        <a:rPr lang="en-US" sz="1300" baseline="0" dirty="0" smtClean="0">
                          <a:latin typeface="+mn-lt"/>
                        </a:rPr>
                        <a:t> </a:t>
                      </a:r>
                      <a:endParaRPr lang="en-US" sz="1300" dirty="0">
                        <a:latin typeface="+mn-lt"/>
                      </a:endParaRPr>
                    </a:p>
                  </a:txBody>
                  <a:tcPr/>
                </a:tc>
                <a:tc>
                  <a:txBody>
                    <a:bodyPr/>
                    <a:lstStyle/>
                    <a:p>
                      <a:r>
                        <a:rPr lang="en-US" sz="1300" dirty="0" smtClean="0">
                          <a:latin typeface="+mn-lt"/>
                        </a:rPr>
                        <a:t>Sensor configuration details </a:t>
                      </a:r>
                      <a:endParaRPr lang="en-US" sz="1300" dirty="0">
                        <a:latin typeface="+mn-lt"/>
                      </a:endParaRPr>
                    </a:p>
                  </a:txBody>
                  <a:tcPr/>
                </a:tc>
                <a:tc>
                  <a:txBody>
                    <a:bodyPr/>
                    <a:lstStyle/>
                    <a:p>
                      <a:endParaRPr lang="en-US" sz="1300" dirty="0">
                        <a:latin typeface="+mn-lt"/>
                      </a:endParaRPr>
                    </a:p>
                  </a:txBody>
                  <a:tcPr/>
                </a:tc>
              </a:tr>
              <a:tr h="0">
                <a:tc>
                  <a:txBody>
                    <a:bodyPr/>
                    <a:lstStyle/>
                    <a:p>
                      <a:r>
                        <a:rPr lang="en-US" sz="1300" dirty="0" smtClean="0">
                          <a:latin typeface="+mn-lt"/>
                        </a:rPr>
                        <a:t>Proximity </a:t>
                      </a:r>
                      <a:r>
                        <a:rPr lang="en-US" sz="1300" dirty="0" err="1" smtClean="0">
                          <a:latin typeface="+mn-lt"/>
                        </a:rPr>
                        <a:t>AirSync</a:t>
                      </a:r>
                      <a:r>
                        <a:rPr lang="en-US" sz="1300" dirty="0" smtClean="0">
                          <a:latin typeface="+mn-lt"/>
                        </a:rPr>
                        <a:t> Agent</a:t>
                      </a:r>
                      <a:endParaRPr lang="en-US" sz="1300" dirty="0">
                        <a:latin typeface="+mn-lt"/>
                      </a:endParaRPr>
                    </a:p>
                  </a:txBody>
                  <a:tcPr/>
                </a:tc>
                <a:tc>
                  <a:txBody>
                    <a:bodyPr/>
                    <a:lstStyle/>
                    <a:p>
                      <a:r>
                        <a:rPr lang="en-US" sz="1300" dirty="0" smtClean="0">
                          <a:latin typeface="+mn-lt"/>
                        </a:rPr>
                        <a:t>Briefing</a:t>
                      </a:r>
                      <a:r>
                        <a:rPr lang="en-US" sz="1300" baseline="0" dirty="0" smtClean="0">
                          <a:latin typeface="+mn-lt"/>
                        </a:rPr>
                        <a:t> on the usefulness of this Agent</a:t>
                      </a:r>
                      <a:endParaRPr lang="en-US" sz="1300" dirty="0">
                        <a:latin typeface="+mn-lt"/>
                      </a:endParaRPr>
                    </a:p>
                  </a:txBody>
                  <a:tcPr/>
                </a:tc>
                <a:tc>
                  <a:txBody>
                    <a:bodyPr/>
                    <a:lstStyle/>
                    <a:p>
                      <a:endParaRPr lang="en-US" sz="1300" dirty="0">
                        <a:latin typeface="+mn-lt"/>
                      </a:endParaRPr>
                    </a:p>
                  </a:txBody>
                  <a:tcPr/>
                </a:tc>
              </a:tr>
              <a:tr h="370840">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00" dirty="0" smtClean="0">
                          <a:latin typeface="+mn-lt"/>
                        </a:rPr>
                        <a:t>ACT Technology</a:t>
                      </a:r>
                      <a:endParaRPr lang="en-US" sz="1300" dirty="0">
                        <a:latin typeface="+mn-lt"/>
                      </a:endParaRPr>
                    </a:p>
                  </a:txBody>
                  <a:tcPr/>
                </a:tc>
                <a:tc>
                  <a:txBody>
                    <a:bodyPr/>
                    <a:lstStyle/>
                    <a:p>
                      <a:r>
                        <a:rPr lang="en-US" sz="1300" dirty="0" smtClean="0">
                          <a:latin typeface="+mn-lt"/>
                        </a:rPr>
                        <a:t>Details of the usage of ACT and the architecture</a:t>
                      </a:r>
                      <a:r>
                        <a:rPr lang="en-US" sz="1300" baseline="0" dirty="0" smtClean="0">
                          <a:latin typeface="+mn-lt"/>
                        </a:rPr>
                        <a:t> of how communication switch takes place</a:t>
                      </a:r>
                      <a:endParaRPr lang="en-US" sz="1300" dirty="0">
                        <a:latin typeface="+mn-lt"/>
                      </a:endParaRPr>
                    </a:p>
                  </a:txBody>
                  <a:tcPr/>
                </a:tc>
                <a:tc>
                  <a:txBody>
                    <a:bodyPr/>
                    <a:lstStyle/>
                    <a:p>
                      <a:endParaRPr lang="en-US" sz="1300" dirty="0">
                        <a:latin typeface="+mn-lt"/>
                      </a:endParaRPr>
                    </a:p>
                  </a:txBody>
                  <a:tcPr/>
                </a:tc>
              </a:tr>
            </a:tbl>
          </a:graphicData>
        </a:graphic>
      </p:graphicFrame>
    </p:spTree>
    <p:extLst>
      <p:ext uri="{BB962C8B-B14F-4D97-AF65-F5344CB8AC3E}">
        <p14:creationId xmlns:p14="http://schemas.microsoft.com/office/powerpoint/2010/main" val="3161799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a:xfrm>
            <a:off x="468314" y="1245578"/>
            <a:ext cx="2978271" cy="3951897"/>
          </a:xfrm>
        </p:spPr>
        <p:txBody>
          <a:bodyPr/>
          <a:lstStyle/>
          <a:p>
            <a:pPr marL="285750" indent="-285750" algn="just">
              <a:buFont typeface="Arial" panose="020B0604020202020204" pitchFamily="34" charset="0"/>
              <a:buChar char="•"/>
            </a:pPr>
            <a:r>
              <a:rPr lang="en-US" sz="1600" b="0" dirty="0" smtClean="0"/>
              <a:t>Owing to this prototype implementation, the outage data is simulated and stored in a text file in the Ubuntu machine, which can be updated manually.</a:t>
            </a:r>
          </a:p>
          <a:p>
            <a:pPr marL="285750" indent="-285750" algn="just">
              <a:buFont typeface="Arial" panose="020B0604020202020204" pitchFamily="34" charset="0"/>
              <a:buChar char="•"/>
            </a:pPr>
            <a:r>
              <a:rPr lang="en-US" sz="1600" b="0" dirty="0" smtClean="0"/>
              <a:t>Text file is read over network and made available in the Edge board. The data under this file will be fetched and processed. </a:t>
            </a:r>
          </a:p>
          <a:p>
            <a:pPr marL="285750" indent="-285750" algn="just">
              <a:buFont typeface="Arial" panose="020B0604020202020204" pitchFamily="34" charset="0"/>
              <a:buChar char="•"/>
            </a:pPr>
            <a:r>
              <a:rPr lang="en-US" sz="1600" b="0" dirty="0" smtClean="0"/>
              <a:t>This data will be pushed to cloud via the API designed by cloud team. This transmission happens via internet (Not RF). Internet connected is through the </a:t>
            </a:r>
            <a:r>
              <a:rPr lang="en-US" sz="1600" b="0" dirty="0"/>
              <a:t>E</a:t>
            </a:r>
            <a:r>
              <a:rPr lang="en-US" sz="1600" b="0" dirty="0" smtClean="0"/>
              <a:t>thernet cable connected to Edge board.  </a:t>
            </a:r>
          </a:p>
          <a:p>
            <a:pPr marL="285750" indent="-285750">
              <a:buFont typeface="Arial" panose="020B0604020202020204" pitchFamily="34" charset="0"/>
              <a:buChar char="•"/>
            </a:pPr>
            <a:endParaRPr lang="en-US" sz="1600" b="0" dirty="0"/>
          </a:p>
        </p:txBody>
      </p:sp>
      <p:sp>
        <p:nvSpPr>
          <p:cNvPr id="3" name="Title 2"/>
          <p:cNvSpPr>
            <a:spLocks noGrp="1"/>
          </p:cNvSpPr>
          <p:nvPr>
            <p:ph type="title"/>
          </p:nvPr>
        </p:nvSpPr>
        <p:spPr/>
        <p:txBody>
          <a:bodyPr/>
          <a:lstStyle/>
          <a:p>
            <a:r>
              <a:rPr lang="en-GB" smtClean="0"/>
              <a:t>Design on OpenRiva Platform</a:t>
            </a:r>
            <a:endParaRPr lang="en-US" dirty="0"/>
          </a:p>
        </p:txBody>
      </p:sp>
      <p:sp>
        <p:nvSpPr>
          <p:cNvPr id="4" name="Slide Number Placeholder 3"/>
          <p:cNvSpPr>
            <a:spLocks noGrp="1"/>
          </p:cNvSpPr>
          <p:nvPr>
            <p:ph type="sldNum" sz="quarter" idx="4"/>
          </p:nvPr>
        </p:nvSpPr>
        <p:spPr/>
        <p:txBody>
          <a:bodyPr/>
          <a:lstStyle/>
          <a:p>
            <a:fld id="{6E510638-578D-B241-A095-99E449BE4C96}" type="slidenum">
              <a:rPr lang="en-GB" smtClean="0"/>
              <a:pPr/>
              <a:t>15</a:t>
            </a:fld>
            <a:endParaRPr lang="en-GB" dirty="0"/>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50974" y="1165225"/>
            <a:ext cx="5217548" cy="27209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395342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Title 4"/>
          <p:cNvSpPr>
            <a:spLocks noGrp="1"/>
          </p:cNvSpPr>
          <p:nvPr>
            <p:ph type="title"/>
          </p:nvPr>
        </p:nvSpPr>
        <p:spPr/>
        <p:txBody>
          <a:bodyPr/>
          <a:lstStyle/>
          <a:p>
            <a:r>
              <a:rPr lang="en-GB" dirty="0" smtClean="0"/>
              <a:t>Dashboard and Consumer App Design</a:t>
            </a:r>
            <a:endParaRPr lang="en-GB" dirty="0"/>
          </a:p>
        </p:txBody>
      </p:sp>
      <p:sp>
        <p:nvSpPr>
          <p:cNvPr id="2" name="Slide Number Placeholder 1"/>
          <p:cNvSpPr>
            <a:spLocks noGrp="1"/>
          </p:cNvSpPr>
          <p:nvPr>
            <p:ph type="sldNum" sz="quarter" idx="4"/>
          </p:nvPr>
        </p:nvSpPr>
        <p:spPr>
          <a:prstGeom prst="rect">
            <a:avLst/>
          </a:prstGeom>
        </p:spPr>
        <p:txBody>
          <a:bodyPr/>
          <a:lstStyle/>
          <a:p>
            <a:pPr>
              <a:defRPr/>
            </a:pPr>
            <a:fld id="{BFC4ADD8-B0AA-3844-8F04-FF25F6BA5C1C}" type="slidenum">
              <a:rPr lang="en-GB" smtClean="0"/>
              <a:pPr>
                <a:defRPr/>
              </a:pPr>
              <a:t>16</a:t>
            </a:fld>
            <a:endParaRPr lang="en-GB"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5713" y="1041400"/>
            <a:ext cx="6743700" cy="402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7258385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8"/>
          <p:cNvSpPr>
            <a:spLocks noGrp="1"/>
          </p:cNvSpPr>
          <p:nvPr>
            <p:ph type="ctrTitle"/>
          </p:nvPr>
        </p:nvSpPr>
        <p:spPr/>
        <p:txBody>
          <a:bodyPr/>
          <a:lstStyle/>
          <a:p>
            <a:r>
              <a:rPr lang="en-GB" dirty="0" smtClean="0"/>
              <a:t>Application Solution Snapshots</a:t>
            </a:r>
            <a:endParaRPr lang="en-GB" dirty="0"/>
          </a:p>
        </p:txBody>
      </p:sp>
      <p:sp>
        <p:nvSpPr>
          <p:cNvPr id="3" name="Rectangle 2"/>
          <p:cNvSpPr/>
          <p:nvPr/>
        </p:nvSpPr>
        <p:spPr>
          <a:xfrm>
            <a:off x="6897557" y="1415131"/>
            <a:ext cx="1345241" cy="2646878"/>
          </a:xfrm>
          <a:prstGeom prst="rect">
            <a:avLst/>
          </a:prstGeom>
          <a:noFill/>
        </p:spPr>
        <p:txBody>
          <a:bodyPr wrap="none" lIns="91440" tIns="45720" rIns="91440" bIns="45720">
            <a:spAutoFit/>
          </a:bodyPr>
          <a:lstStyle/>
          <a:p>
            <a:pPr algn="ctr"/>
            <a:r>
              <a:rPr lang="en-US" sz="16600" b="1" cap="none" spc="0" dirty="0" smtClean="0">
                <a:ln w="6600">
                  <a:solidFill>
                    <a:schemeClr val="accent2"/>
                  </a:solidFill>
                  <a:prstDash val="solid"/>
                </a:ln>
                <a:solidFill>
                  <a:srgbClr val="FFFFFF">
                    <a:alpha val="50000"/>
                  </a:srgbClr>
                </a:solidFill>
                <a:effectLst>
                  <a:outerShdw dist="38100" dir="2700000" algn="tl" rotWithShape="0">
                    <a:schemeClr val="accent2"/>
                  </a:outerShdw>
                </a:effectLst>
              </a:rPr>
              <a:t>3</a:t>
            </a:r>
            <a:endParaRPr lang="en-US" sz="16600" b="1" cap="none" spc="0" dirty="0">
              <a:ln w="6600">
                <a:solidFill>
                  <a:schemeClr val="accent2"/>
                </a:solidFill>
                <a:prstDash val="solid"/>
              </a:ln>
              <a:solidFill>
                <a:srgbClr val="FFFFFF">
                  <a:alpha val="50000"/>
                </a:srgbClr>
              </a:solidFill>
              <a:effectLst>
                <a:outerShdw dist="38100" dir="2700000" algn="tl" rotWithShape="0">
                  <a:schemeClr val="accent2"/>
                </a:outerShdw>
              </a:effectLst>
            </a:endParaRPr>
          </a:p>
        </p:txBody>
      </p:sp>
    </p:spTree>
    <p:extLst>
      <p:ext uri="{BB962C8B-B14F-4D97-AF65-F5344CB8AC3E}">
        <p14:creationId xmlns:p14="http://schemas.microsoft.com/office/powerpoint/2010/main" val="326393335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Mobile Application - Snapshots</a:t>
            </a:r>
            <a:endParaRPr lang="en-US" dirty="0"/>
          </a:p>
        </p:txBody>
      </p:sp>
      <p:sp>
        <p:nvSpPr>
          <p:cNvPr id="6" name="Slide Number Placeholder 5"/>
          <p:cNvSpPr>
            <a:spLocks noGrp="1"/>
          </p:cNvSpPr>
          <p:nvPr>
            <p:ph type="sldNum" sz="quarter" idx="4"/>
          </p:nvPr>
        </p:nvSpPr>
        <p:spPr>
          <a:prstGeom prst="rect">
            <a:avLst/>
          </a:prstGeom>
        </p:spPr>
        <p:txBody>
          <a:bodyPr/>
          <a:lstStyle/>
          <a:p>
            <a:pPr>
              <a:defRPr/>
            </a:pPr>
            <a:fld id="{BFC4ADD8-B0AA-3844-8F04-FF25F6BA5C1C}" type="slidenum">
              <a:rPr lang="en-GB" smtClean="0"/>
              <a:pPr>
                <a:defRPr/>
              </a:pPr>
              <a:t>18</a:t>
            </a:fld>
            <a:endParaRPr lang="en-GB" dirty="0"/>
          </a:p>
        </p:txBody>
      </p:sp>
      <p:pic>
        <p:nvPicPr>
          <p:cNvPr id="10" name="Picture 9"/>
          <p:cNvPicPr/>
          <p:nvPr/>
        </p:nvPicPr>
        <p:blipFill>
          <a:blip r:embed="rId2"/>
          <a:stretch>
            <a:fillRect/>
          </a:stretch>
        </p:blipFill>
        <p:spPr>
          <a:xfrm>
            <a:off x="6031768" y="1355061"/>
            <a:ext cx="1856555" cy="3755780"/>
          </a:xfrm>
          <a:prstGeom prst="rect">
            <a:avLst/>
          </a:prstGeom>
          <a:ln>
            <a:noFill/>
          </a:ln>
          <a:effectLst>
            <a:outerShdw blurRad="292100" dist="139700" dir="2700000" algn="tl" rotWithShape="0">
              <a:srgbClr val="333333">
                <a:alpha val="65000"/>
              </a:srgbClr>
            </a:outerShdw>
          </a:effectLst>
        </p:spPr>
      </p:pic>
      <p:pic>
        <p:nvPicPr>
          <p:cNvPr id="11" name="Picture 10"/>
          <p:cNvPicPr/>
          <p:nvPr/>
        </p:nvPicPr>
        <p:blipFill>
          <a:blip r:embed="rId3"/>
          <a:stretch>
            <a:fillRect/>
          </a:stretch>
        </p:blipFill>
        <p:spPr>
          <a:xfrm>
            <a:off x="3745532" y="1355061"/>
            <a:ext cx="1764219" cy="3755780"/>
          </a:xfrm>
          <a:prstGeom prst="rect">
            <a:avLst/>
          </a:prstGeom>
          <a:ln>
            <a:noFill/>
          </a:ln>
          <a:effectLst>
            <a:outerShdw blurRad="292100" dist="139700" dir="2700000" algn="tl" rotWithShape="0">
              <a:srgbClr val="333333">
                <a:alpha val="65000"/>
              </a:srgbClr>
            </a:outerShdw>
          </a:effectLst>
        </p:spPr>
      </p:pic>
      <p:sp>
        <p:nvSpPr>
          <p:cNvPr id="2" name="TextBox 1"/>
          <p:cNvSpPr txBox="1"/>
          <p:nvPr/>
        </p:nvSpPr>
        <p:spPr>
          <a:xfrm>
            <a:off x="1671266" y="1068275"/>
            <a:ext cx="1669812" cy="193899"/>
          </a:xfrm>
          <a:prstGeom prst="rect">
            <a:avLst/>
          </a:prstGeom>
          <a:noFill/>
        </p:spPr>
        <p:txBody>
          <a:bodyPr wrap="square" lIns="0" tIns="0" rIns="0" bIns="0" rtlCol="0">
            <a:spAutoFit/>
          </a:bodyPr>
          <a:lstStyle/>
          <a:p>
            <a:pPr>
              <a:lnSpc>
                <a:spcPct val="90000"/>
              </a:lnSpc>
            </a:pPr>
            <a:r>
              <a:rPr lang="en-US" sz="1400" b="1" dirty="0" smtClean="0">
                <a:solidFill>
                  <a:schemeClr val="tx2"/>
                </a:solidFill>
              </a:rPr>
              <a:t>Outage Map</a:t>
            </a:r>
            <a:endParaRPr lang="en-US" sz="1400" b="1" dirty="0">
              <a:solidFill>
                <a:schemeClr val="tx2"/>
              </a:solidFill>
            </a:endParaRPr>
          </a:p>
        </p:txBody>
      </p:sp>
      <p:sp>
        <p:nvSpPr>
          <p:cNvPr id="12" name="TextBox 11"/>
          <p:cNvSpPr txBox="1"/>
          <p:nvPr/>
        </p:nvSpPr>
        <p:spPr>
          <a:xfrm>
            <a:off x="3959920" y="1068275"/>
            <a:ext cx="1922136" cy="193899"/>
          </a:xfrm>
          <a:prstGeom prst="rect">
            <a:avLst/>
          </a:prstGeom>
          <a:noFill/>
        </p:spPr>
        <p:txBody>
          <a:bodyPr wrap="square" lIns="0" tIns="0" rIns="0" bIns="0" rtlCol="0">
            <a:spAutoFit/>
          </a:bodyPr>
          <a:lstStyle/>
          <a:p>
            <a:pPr>
              <a:lnSpc>
                <a:spcPct val="90000"/>
              </a:lnSpc>
            </a:pPr>
            <a:r>
              <a:rPr lang="en-US" b="1" dirty="0" smtClean="0">
                <a:solidFill>
                  <a:schemeClr val="tx2"/>
                </a:solidFill>
              </a:rPr>
              <a:t>Outage Attributes</a:t>
            </a:r>
            <a:endParaRPr lang="en-US" sz="1400" b="1" dirty="0">
              <a:solidFill>
                <a:schemeClr val="tx2"/>
              </a:solidFill>
            </a:endParaRPr>
          </a:p>
        </p:txBody>
      </p:sp>
      <p:sp>
        <p:nvSpPr>
          <p:cNvPr id="13" name="TextBox 12"/>
          <p:cNvSpPr txBox="1"/>
          <p:nvPr/>
        </p:nvSpPr>
        <p:spPr>
          <a:xfrm>
            <a:off x="6274738" y="1068275"/>
            <a:ext cx="1699885" cy="193899"/>
          </a:xfrm>
          <a:prstGeom prst="rect">
            <a:avLst/>
          </a:prstGeom>
          <a:noFill/>
        </p:spPr>
        <p:txBody>
          <a:bodyPr wrap="square" lIns="0" tIns="0" rIns="0" bIns="0" rtlCol="0">
            <a:spAutoFit/>
          </a:bodyPr>
          <a:lstStyle/>
          <a:p>
            <a:pPr>
              <a:lnSpc>
                <a:spcPct val="90000"/>
              </a:lnSpc>
            </a:pPr>
            <a:r>
              <a:rPr lang="en-US" b="1" dirty="0" smtClean="0">
                <a:solidFill>
                  <a:schemeClr val="tx2"/>
                </a:solidFill>
              </a:rPr>
              <a:t>Reporting Outage </a:t>
            </a:r>
            <a:endParaRPr lang="en-US" sz="1400" b="1" dirty="0">
              <a:solidFill>
                <a:schemeClr val="tx2"/>
              </a:solidFill>
            </a:endParaRPr>
          </a:p>
        </p:txBody>
      </p:sp>
      <p:pic>
        <p:nvPicPr>
          <p:cNvPr id="1026" name="Picture 1" descr="image00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3221" y="1355061"/>
            <a:ext cx="1840294" cy="3755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9234753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Web Application</a:t>
            </a:r>
            <a:endParaRPr lang="en-US" dirty="0"/>
          </a:p>
        </p:txBody>
      </p:sp>
      <p:sp>
        <p:nvSpPr>
          <p:cNvPr id="6" name="Slide Number Placeholder 5"/>
          <p:cNvSpPr>
            <a:spLocks noGrp="1"/>
          </p:cNvSpPr>
          <p:nvPr>
            <p:ph type="sldNum" sz="quarter" idx="4"/>
          </p:nvPr>
        </p:nvSpPr>
        <p:spPr>
          <a:prstGeom prst="rect">
            <a:avLst/>
          </a:prstGeom>
        </p:spPr>
        <p:txBody>
          <a:bodyPr/>
          <a:lstStyle/>
          <a:p>
            <a:pPr>
              <a:defRPr/>
            </a:pPr>
            <a:fld id="{BFC4ADD8-B0AA-3844-8F04-FF25F6BA5C1C}" type="slidenum">
              <a:rPr lang="en-GB" smtClean="0"/>
              <a:pPr>
                <a:defRPr/>
              </a:pPr>
              <a:t>19</a:t>
            </a:fld>
            <a:endParaRPr lang="en-GB" dirty="0"/>
          </a:p>
        </p:txBody>
      </p:sp>
      <p:pic>
        <p:nvPicPr>
          <p:cNvPr id="10" name="Picture 9"/>
          <p:cNvPicPr>
            <a:picLocks noChangeAspect="1"/>
          </p:cNvPicPr>
          <p:nvPr/>
        </p:nvPicPr>
        <p:blipFill>
          <a:blip r:embed="rId2"/>
          <a:stretch>
            <a:fillRect/>
          </a:stretch>
        </p:blipFill>
        <p:spPr>
          <a:xfrm>
            <a:off x="789720" y="1033598"/>
            <a:ext cx="7422296" cy="395566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881287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a:xfrm>
            <a:off x="1266092" y="1301262"/>
            <a:ext cx="7482620" cy="3896214"/>
          </a:xfrm>
        </p:spPr>
        <p:txBody>
          <a:bodyPr/>
          <a:lstStyle/>
          <a:p>
            <a:pPr marL="342900" indent="-342900">
              <a:buFont typeface="+mj-lt"/>
              <a:buAutoNum type="arabicPeriod"/>
            </a:pPr>
            <a:r>
              <a:rPr lang="en-US" sz="1600" dirty="0" smtClean="0"/>
              <a:t>About the Business Solution</a:t>
            </a:r>
          </a:p>
          <a:p>
            <a:pPr marL="457200" lvl="3"/>
            <a:r>
              <a:rPr lang="en-US" sz="1600" dirty="0" smtClean="0"/>
              <a:t>Project Objective and Description</a:t>
            </a:r>
          </a:p>
          <a:p>
            <a:pPr marL="457200" lvl="3"/>
            <a:r>
              <a:rPr lang="en-US" sz="1600" dirty="0" smtClean="0"/>
              <a:t>Project Target Market</a:t>
            </a:r>
          </a:p>
          <a:p>
            <a:pPr marL="457200" lvl="3"/>
            <a:r>
              <a:rPr lang="en-US" sz="1600" dirty="0" smtClean="0"/>
              <a:t>Problem Being Solved</a:t>
            </a:r>
          </a:p>
          <a:p>
            <a:pPr marL="342900" lvl="1" indent="-342900">
              <a:buSzPct val="100000"/>
              <a:buFont typeface="+mj-lt"/>
              <a:buAutoNum type="arabicPeriod" startAt="2"/>
            </a:pPr>
            <a:r>
              <a:rPr lang="en-US" sz="1600" b="1" dirty="0" smtClean="0"/>
              <a:t>Solution Approach and Design </a:t>
            </a:r>
          </a:p>
          <a:p>
            <a:pPr marL="457200" lvl="3"/>
            <a:r>
              <a:rPr lang="en-US" sz="1600" dirty="0" smtClean="0"/>
              <a:t>Technical Architecture</a:t>
            </a:r>
          </a:p>
          <a:p>
            <a:pPr marL="457200" lvl="3"/>
            <a:r>
              <a:rPr lang="en-US" sz="1600" dirty="0" err="1" smtClean="0"/>
              <a:t>OpenRiva</a:t>
            </a:r>
            <a:r>
              <a:rPr lang="en-US" sz="1600" dirty="0" smtClean="0"/>
              <a:t> Implementation</a:t>
            </a:r>
          </a:p>
          <a:p>
            <a:pPr marL="457200" lvl="3"/>
            <a:r>
              <a:rPr lang="en-US" sz="1600" dirty="0" smtClean="0"/>
              <a:t>User Application</a:t>
            </a:r>
          </a:p>
          <a:p>
            <a:pPr marL="342900" lvl="1" indent="-342900">
              <a:buSzPct val="100000"/>
              <a:buFont typeface="+mj-lt"/>
              <a:buAutoNum type="arabicPeriod" startAt="3"/>
            </a:pPr>
            <a:r>
              <a:rPr lang="en-US" sz="1600" b="1" dirty="0"/>
              <a:t>Application Solution Snapshots</a:t>
            </a:r>
          </a:p>
          <a:p>
            <a:pPr marL="342900" lvl="1" indent="-342900">
              <a:buSzPct val="100000"/>
              <a:buFont typeface="+mj-lt"/>
              <a:buAutoNum type="arabicPeriod" startAt="3"/>
            </a:pPr>
            <a:r>
              <a:rPr lang="en-US" sz="1600" b="1" dirty="0"/>
              <a:t>Solution Extensibility</a:t>
            </a:r>
          </a:p>
          <a:p>
            <a:pPr marL="342900" lvl="1" indent="-342900">
              <a:buSzPct val="100000"/>
              <a:buFont typeface="+mj-lt"/>
              <a:buAutoNum type="arabicPeriod" startAt="3"/>
            </a:pPr>
            <a:r>
              <a:rPr lang="en-US" sz="1600" b="1" dirty="0"/>
              <a:t>Assumptions</a:t>
            </a:r>
          </a:p>
          <a:p>
            <a:pPr marL="342900" lvl="1" indent="-342900">
              <a:buSzPct val="100000"/>
              <a:buFont typeface="+mj-lt"/>
              <a:buAutoNum type="arabicPeriod" startAt="3"/>
            </a:pPr>
            <a:r>
              <a:rPr lang="en-US" sz="1600" b="1" dirty="0"/>
              <a:t>Deliverable References</a:t>
            </a:r>
          </a:p>
          <a:p>
            <a:pPr lvl="2"/>
            <a:endParaRPr lang="en-US" sz="1600" dirty="0" smtClean="0"/>
          </a:p>
          <a:p>
            <a:endParaRPr lang="en-US" sz="1600" dirty="0"/>
          </a:p>
        </p:txBody>
      </p:sp>
      <p:sp>
        <p:nvSpPr>
          <p:cNvPr id="5" name="Title 4"/>
          <p:cNvSpPr>
            <a:spLocks noGrp="1"/>
          </p:cNvSpPr>
          <p:nvPr>
            <p:ph type="title"/>
          </p:nvPr>
        </p:nvSpPr>
        <p:spPr/>
        <p:txBody>
          <a:bodyPr/>
          <a:lstStyle/>
          <a:p>
            <a:r>
              <a:rPr lang="en-US" dirty="0" smtClean="0"/>
              <a:t>Contents</a:t>
            </a:r>
            <a:endParaRPr lang="en-US" dirty="0"/>
          </a:p>
        </p:txBody>
      </p:sp>
      <p:sp>
        <p:nvSpPr>
          <p:cNvPr id="6" name="Slide Number Placeholder 5"/>
          <p:cNvSpPr>
            <a:spLocks noGrp="1"/>
          </p:cNvSpPr>
          <p:nvPr>
            <p:ph type="sldNum" sz="quarter" idx="4"/>
          </p:nvPr>
        </p:nvSpPr>
        <p:spPr/>
        <p:txBody>
          <a:bodyPr/>
          <a:lstStyle/>
          <a:p>
            <a:fld id="{BFC4ADD8-B0AA-3844-8F04-FF25F6BA5C1C}" type="slidenum">
              <a:rPr lang="en-GB" smtClean="0"/>
              <a:pPr/>
              <a:t>2</a:t>
            </a:fld>
            <a:endParaRPr lang="en-GB" dirty="0"/>
          </a:p>
        </p:txBody>
      </p:sp>
      <p:pic>
        <p:nvPicPr>
          <p:cNvPr id="14" name="Picture 13"/>
          <p:cNvPicPr/>
          <p:nvPr/>
        </p:nvPicPr>
        <p:blipFill rotWithShape="1">
          <a:blip r:embed="rId2">
            <a:clrChange>
              <a:clrFrom>
                <a:srgbClr val="FFFFFF"/>
              </a:clrFrom>
              <a:clrTo>
                <a:srgbClr val="FFFFFF">
                  <a:alpha val="0"/>
                </a:srgbClr>
              </a:clrTo>
            </a:clrChange>
          </a:blip>
          <a:srcRect l="2751" r="3427"/>
          <a:stretch/>
        </p:blipFill>
        <p:spPr>
          <a:xfrm>
            <a:off x="5007402" y="1818802"/>
            <a:ext cx="3054043" cy="2838912"/>
          </a:xfrm>
          <a:prstGeom prst="rect">
            <a:avLst/>
          </a:prstGeom>
        </p:spPr>
      </p:pic>
    </p:spTree>
    <p:extLst>
      <p:ext uri="{BB962C8B-B14F-4D97-AF65-F5344CB8AC3E}">
        <p14:creationId xmlns:p14="http://schemas.microsoft.com/office/powerpoint/2010/main" val="8122500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8"/>
          <p:cNvSpPr>
            <a:spLocks noGrp="1"/>
          </p:cNvSpPr>
          <p:nvPr>
            <p:ph type="ctrTitle"/>
          </p:nvPr>
        </p:nvSpPr>
        <p:spPr/>
        <p:txBody>
          <a:bodyPr/>
          <a:lstStyle/>
          <a:p>
            <a:r>
              <a:rPr lang="en-GB" dirty="0" smtClean="0"/>
              <a:t>Solution Extensibility</a:t>
            </a:r>
            <a:endParaRPr lang="en-GB" dirty="0"/>
          </a:p>
        </p:txBody>
      </p:sp>
      <p:sp>
        <p:nvSpPr>
          <p:cNvPr id="3" name="Rectangle 2"/>
          <p:cNvSpPr/>
          <p:nvPr/>
        </p:nvSpPr>
        <p:spPr>
          <a:xfrm>
            <a:off x="6897557" y="1415131"/>
            <a:ext cx="1345241" cy="2646878"/>
          </a:xfrm>
          <a:prstGeom prst="rect">
            <a:avLst/>
          </a:prstGeom>
          <a:noFill/>
        </p:spPr>
        <p:txBody>
          <a:bodyPr wrap="none" lIns="91440" tIns="45720" rIns="91440" bIns="45720">
            <a:spAutoFit/>
          </a:bodyPr>
          <a:lstStyle/>
          <a:p>
            <a:pPr algn="ctr"/>
            <a:r>
              <a:rPr lang="en-US" sz="16600" b="1" cap="none" spc="0" dirty="0" smtClean="0">
                <a:ln w="6600">
                  <a:solidFill>
                    <a:schemeClr val="accent2"/>
                  </a:solidFill>
                  <a:prstDash val="solid"/>
                </a:ln>
                <a:solidFill>
                  <a:srgbClr val="FFFFFF">
                    <a:alpha val="50000"/>
                  </a:srgbClr>
                </a:solidFill>
                <a:effectLst>
                  <a:outerShdw dist="38100" dir="2700000" algn="tl" rotWithShape="0">
                    <a:schemeClr val="accent2"/>
                  </a:outerShdw>
                </a:effectLst>
              </a:rPr>
              <a:t>4</a:t>
            </a:r>
            <a:endParaRPr lang="en-US" sz="16600" b="1" cap="none" spc="0" dirty="0">
              <a:ln w="6600">
                <a:solidFill>
                  <a:schemeClr val="accent2"/>
                </a:solidFill>
                <a:prstDash val="solid"/>
              </a:ln>
              <a:solidFill>
                <a:srgbClr val="FFFFFF">
                  <a:alpha val="50000"/>
                </a:srgbClr>
              </a:solidFill>
              <a:effectLst>
                <a:outerShdw dist="38100" dir="2700000" algn="tl" rotWithShape="0">
                  <a:schemeClr val="accent2"/>
                </a:outerShdw>
              </a:effectLst>
            </a:endParaRPr>
          </a:p>
        </p:txBody>
      </p:sp>
    </p:spTree>
    <p:extLst>
      <p:ext uri="{BB962C8B-B14F-4D97-AF65-F5344CB8AC3E}">
        <p14:creationId xmlns:p14="http://schemas.microsoft.com/office/powerpoint/2010/main" val="7552813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Title 4"/>
          <p:cNvSpPr>
            <a:spLocks noGrp="1"/>
          </p:cNvSpPr>
          <p:nvPr>
            <p:ph type="title"/>
          </p:nvPr>
        </p:nvSpPr>
        <p:spPr/>
        <p:txBody>
          <a:bodyPr/>
          <a:lstStyle/>
          <a:p>
            <a:r>
              <a:rPr lang="en-GB" dirty="0"/>
              <a:t>Solution </a:t>
            </a:r>
            <a:r>
              <a:rPr lang="en-GB" dirty="0" smtClean="0"/>
              <a:t>Extensibility/Findings </a:t>
            </a:r>
            <a:r>
              <a:rPr lang="en-GB" dirty="0"/>
              <a:t>– OpenRiva Edge</a:t>
            </a:r>
          </a:p>
        </p:txBody>
      </p:sp>
      <p:sp>
        <p:nvSpPr>
          <p:cNvPr id="2" name="Slide Number Placeholder 1"/>
          <p:cNvSpPr>
            <a:spLocks noGrp="1"/>
          </p:cNvSpPr>
          <p:nvPr>
            <p:ph type="sldNum" sz="quarter" idx="4"/>
          </p:nvPr>
        </p:nvSpPr>
        <p:spPr>
          <a:prstGeom prst="rect">
            <a:avLst/>
          </a:prstGeom>
        </p:spPr>
        <p:txBody>
          <a:bodyPr/>
          <a:lstStyle/>
          <a:p>
            <a:pPr>
              <a:defRPr/>
            </a:pPr>
            <a:fld id="{BFC4ADD8-B0AA-3844-8F04-FF25F6BA5C1C}" type="slidenum">
              <a:rPr lang="en-GB" smtClean="0"/>
              <a:pPr>
                <a:defRPr/>
              </a:pPr>
              <a:t>21</a:t>
            </a:fld>
            <a:endParaRPr lang="en-GB" dirty="0"/>
          </a:p>
        </p:txBody>
      </p:sp>
      <p:graphicFrame>
        <p:nvGraphicFramePr>
          <p:cNvPr id="5" name="Content Placeholder 4"/>
          <p:cNvGraphicFramePr>
            <a:graphicFrameLocks noGrp="1"/>
          </p:cNvGraphicFramePr>
          <p:nvPr>
            <p:ph sz="half" idx="4294967295"/>
            <p:extLst>
              <p:ext uri="{D42A27DB-BD31-4B8C-83A1-F6EECF244321}">
                <p14:modId xmlns:p14="http://schemas.microsoft.com/office/powerpoint/2010/main" val="2053533695"/>
              </p:ext>
            </p:extLst>
          </p:nvPr>
        </p:nvGraphicFramePr>
        <p:xfrm>
          <a:off x="468313" y="1125415"/>
          <a:ext cx="8218488" cy="4236720"/>
        </p:xfrm>
        <a:graphic>
          <a:graphicData uri="http://schemas.openxmlformats.org/drawingml/2006/table">
            <a:tbl>
              <a:tblPr firstRow="1" bandRow="1">
                <a:tableStyleId>{5C22544A-7EE6-4342-B048-85BDC9FD1C3A}</a:tableStyleId>
              </a:tblPr>
              <a:tblGrid>
                <a:gridCol w="2371164"/>
                <a:gridCol w="3107828"/>
                <a:gridCol w="2739496"/>
              </a:tblGrid>
              <a:tr h="321799">
                <a:tc>
                  <a:txBody>
                    <a:bodyPr/>
                    <a:lstStyle/>
                    <a:p>
                      <a:r>
                        <a:rPr lang="en-US" sz="1400" dirty="0" smtClean="0">
                          <a:latin typeface="+mn-lt"/>
                        </a:rPr>
                        <a:t>Itron Edge Platform</a:t>
                      </a:r>
                      <a:r>
                        <a:rPr lang="en-US" sz="1400" baseline="0" dirty="0" smtClean="0">
                          <a:latin typeface="+mn-lt"/>
                        </a:rPr>
                        <a:t> Feature</a:t>
                      </a:r>
                      <a:endParaRPr lang="en-US" sz="1400" dirty="0">
                        <a:latin typeface="+mn-lt"/>
                      </a:endParaRPr>
                    </a:p>
                  </a:txBody>
                  <a:tcPr/>
                </a:tc>
                <a:tc>
                  <a:txBody>
                    <a:bodyPr/>
                    <a:lstStyle/>
                    <a:p>
                      <a:r>
                        <a:rPr lang="en-US" sz="1400" dirty="0" err="1" smtClean="0">
                          <a:latin typeface="+mn-lt"/>
                        </a:rPr>
                        <a:t>Cyient’s</a:t>
                      </a:r>
                      <a:r>
                        <a:rPr lang="en-US" sz="1400" dirty="0" smtClean="0">
                          <a:latin typeface="+mn-lt"/>
                        </a:rPr>
                        <a:t> Understanding</a:t>
                      </a:r>
                      <a:r>
                        <a:rPr lang="en-US" sz="1400" baseline="0" dirty="0" smtClean="0">
                          <a:latin typeface="+mn-lt"/>
                        </a:rPr>
                        <a:t> </a:t>
                      </a:r>
                      <a:endParaRPr lang="en-US" sz="1400" dirty="0">
                        <a:latin typeface="+mn-lt"/>
                      </a:endParaRPr>
                    </a:p>
                  </a:txBody>
                  <a:tcPr/>
                </a:tc>
                <a:tc>
                  <a:txBody>
                    <a:bodyPr/>
                    <a:lstStyle/>
                    <a:p>
                      <a:r>
                        <a:rPr lang="en-US" sz="1400" dirty="0" smtClean="0">
                          <a:latin typeface="+mn-lt"/>
                        </a:rPr>
                        <a:t>Comments</a:t>
                      </a:r>
                      <a:endParaRPr lang="en-US" sz="1400" dirty="0">
                        <a:latin typeface="+mn-lt"/>
                      </a:endParaRPr>
                    </a:p>
                  </a:txBody>
                  <a:tcPr/>
                </a:tc>
              </a:tr>
              <a:tr h="827231">
                <a:tc>
                  <a:txBody>
                    <a:bodyPr/>
                    <a:lstStyle/>
                    <a:p>
                      <a:r>
                        <a:rPr lang="en-US" sz="1300" dirty="0" smtClean="0">
                          <a:latin typeface="+mn-lt"/>
                        </a:rPr>
                        <a:t>Mesh Network Topology</a:t>
                      </a:r>
                      <a:r>
                        <a:rPr lang="en-US" sz="1300" baseline="0" dirty="0" smtClean="0">
                          <a:latin typeface="+mn-lt"/>
                        </a:rPr>
                        <a:t> </a:t>
                      </a:r>
                      <a:endParaRPr lang="en-US" sz="1300" dirty="0">
                        <a:latin typeface="+mn-lt"/>
                      </a:endParaRPr>
                    </a:p>
                  </a:txBody>
                  <a:tcPr/>
                </a:tc>
                <a:tc>
                  <a:txBody>
                    <a:bodyPr/>
                    <a:lstStyle/>
                    <a:p>
                      <a:r>
                        <a:rPr lang="en-US" sz="1300" dirty="0" smtClean="0">
                          <a:latin typeface="+mn-lt"/>
                        </a:rPr>
                        <a:t>Can be used to create mesh network and connect Internet of things with highly reliable and low bandwidth suitable for IOT use cases</a:t>
                      </a:r>
                      <a:endParaRPr lang="en-US" sz="1300" dirty="0">
                        <a:latin typeface="+mn-lt"/>
                      </a:endParaRPr>
                    </a:p>
                  </a:txBody>
                  <a:tcPr/>
                </a:tc>
                <a:tc>
                  <a:txBody>
                    <a:bodyPr/>
                    <a:lstStyle/>
                    <a:p>
                      <a:r>
                        <a:rPr lang="en-US" sz="1300" dirty="0" smtClean="0">
                          <a:latin typeface="+mn-lt"/>
                        </a:rPr>
                        <a:t>As per Riva  loud support team,</a:t>
                      </a:r>
                      <a:r>
                        <a:rPr lang="en-US" sz="1300" baseline="0" dirty="0" smtClean="0">
                          <a:latin typeface="+mn-lt"/>
                        </a:rPr>
                        <a:t> </a:t>
                      </a:r>
                      <a:r>
                        <a:rPr lang="en-US" sz="1300" dirty="0" smtClean="0">
                          <a:latin typeface="+mn-lt"/>
                        </a:rPr>
                        <a:t> </a:t>
                      </a:r>
                      <a:r>
                        <a:rPr lang="en-US" sz="1300" dirty="0" err="1" smtClean="0">
                          <a:latin typeface="+mn-lt"/>
                        </a:rPr>
                        <a:t>urrently</a:t>
                      </a:r>
                      <a:r>
                        <a:rPr lang="en-US" sz="1300" baseline="0" dirty="0" smtClean="0">
                          <a:latin typeface="+mn-lt"/>
                        </a:rPr>
                        <a:t> Itron Edge board is not supported  by Riva Cloud</a:t>
                      </a:r>
                      <a:endParaRPr lang="en-US" sz="1300" dirty="0">
                        <a:latin typeface="+mn-lt"/>
                      </a:endParaRPr>
                    </a:p>
                  </a:txBody>
                  <a:tcPr/>
                </a:tc>
              </a:tr>
              <a:tr h="456403">
                <a:tc>
                  <a:txBody>
                    <a:bodyPr/>
                    <a:lstStyle/>
                    <a:p>
                      <a:r>
                        <a:rPr lang="en-US" sz="1300" dirty="0" smtClean="0">
                          <a:latin typeface="+mn-lt"/>
                        </a:rPr>
                        <a:t>High processing </a:t>
                      </a:r>
                      <a:endParaRPr lang="en-US" sz="1300" dirty="0">
                        <a:latin typeface="+mn-lt"/>
                      </a:endParaRPr>
                    </a:p>
                  </a:txBody>
                  <a:tcPr/>
                </a:tc>
                <a:tc>
                  <a:txBody>
                    <a:bodyPr/>
                    <a:lstStyle/>
                    <a:p>
                      <a:r>
                        <a:rPr lang="en-US" sz="1300" dirty="0" err="1" smtClean="0">
                          <a:latin typeface="+mn-lt"/>
                        </a:rPr>
                        <a:t>Itron</a:t>
                      </a:r>
                      <a:r>
                        <a:rPr lang="en-US" sz="1300" dirty="0" smtClean="0">
                          <a:latin typeface="+mn-lt"/>
                        </a:rPr>
                        <a:t> uses</a:t>
                      </a:r>
                      <a:r>
                        <a:rPr lang="en-US" sz="1300" baseline="0" dirty="0" smtClean="0">
                          <a:latin typeface="+mn-lt"/>
                        </a:rPr>
                        <a:t> Am335x (TI ARM A8 Processing)</a:t>
                      </a:r>
                      <a:endParaRPr lang="en-US" sz="1300" dirty="0">
                        <a:latin typeface="+mn-lt"/>
                      </a:endParaRPr>
                    </a:p>
                  </a:txBody>
                  <a:tcPr/>
                </a:tc>
                <a:tc>
                  <a:txBody>
                    <a:bodyPr/>
                    <a:lstStyle/>
                    <a:p>
                      <a:r>
                        <a:rPr lang="en-US" sz="1300" dirty="0" smtClean="0">
                          <a:latin typeface="+mn-lt"/>
                        </a:rPr>
                        <a:t>High</a:t>
                      </a:r>
                      <a:r>
                        <a:rPr lang="en-US" sz="1300" baseline="0" dirty="0" smtClean="0">
                          <a:latin typeface="+mn-lt"/>
                        </a:rPr>
                        <a:t> processing can be used to add analytics in the Edge Board</a:t>
                      </a:r>
                      <a:endParaRPr lang="en-US" sz="1300" dirty="0">
                        <a:latin typeface="+mn-lt"/>
                      </a:endParaRPr>
                    </a:p>
                  </a:txBody>
                  <a:tcPr/>
                </a:tc>
              </a:tr>
              <a:tr h="456403">
                <a:tc>
                  <a:txBody>
                    <a:bodyPr/>
                    <a:lstStyle/>
                    <a:p>
                      <a:r>
                        <a:rPr lang="en-US" sz="1300" dirty="0" smtClean="0">
                          <a:latin typeface="+mn-lt"/>
                        </a:rPr>
                        <a:t>Storage</a:t>
                      </a:r>
                      <a:r>
                        <a:rPr lang="en-US" sz="1300" baseline="0" dirty="0" smtClean="0">
                          <a:latin typeface="+mn-lt"/>
                        </a:rPr>
                        <a:t> </a:t>
                      </a:r>
                      <a:endParaRPr lang="en-US" sz="1300" dirty="0">
                        <a:latin typeface="+mn-lt"/>
                      </a:endParaRPr>
                    </a:p>
                  </a:txBody>
                  <a:tcPr/>
                </a:tc>
                <a:tc>
                  <a:txBody>
                    <a:bodyPr/>
                    <a:lstStyle/>
                    <a:p>
                      <a:r>
                        <a:rPr lang="en-US" sz="1300" dirty="0" smtClean="0">
                          <a:latin typeface="+mn-lt"/>
                        </a:rPr>
                        <a:t>Support</a:t>
                      </a:r>
                      <a:r>
                        <a:rPr lang="en-US" sz="1300" baseline="0" dirty="0" smtClean="0">
                          <a:latin typeface="+mn-lt"/>
                        </a:rPr>
                        <a:t> SQLite </a:t>
                      </a:r>
                      <a:endParaRPr lang="en-US" sz="1300" dirty="0">
                        <a:latin typeface="+mn-lt"/>
                      </a:endParaRPr>
                    </a:p>
                  </a:txBody>
                  <a:tcPr/>
                </a:tc>
                <a:tc>
                  <a:txBody>
                    <a:bodyPr/>
                    <a:lstStyle/>
                    <a:p>
                      <a:r>
                        <a:rPr lang="en-US" sz="1300" dirty="0" smtClean="0">
                          <a:latin typeface="+mn-lt"/>
                        </a:rPr>
                        <a:t>Used SQL lite in </a:t>
                      </a:r>
                      <a:r>
                        <a:rPr lang="en-US" sz="1300" dirty="0" err="1" smtClean="0">
                          <a:latin typeface="+mn-lt"/>
                        </a:rPr>
                        <a:t>Cyient</a:t>
                      </a:r>
                      <a:r>
                        <a:rPr lang="en-US" sz="1300" baseline="0" dirty="0" smtClean="0">
                          <a:latin typeface="+mn-lt"/>
                        </a:rPr>
                        <a:t> App to store the power outage data</a:t>
                      </a:r>
                      <a:endParaRPr lang="en-US" sz="1300" dirty="0">
                        <a:latin typeface="+mn-lt"/>
                      </a:endParaRPr>
                    </a:p>
                  </a:txBody>
                  <a:tcPr/>
                </a:tc>
              </a:tr>
              <a:tr h="462047">
                <a:tc>
                  <a:txBody>
                    <a:bodyPr/>
                    <a:lstStyle/>
                    <a:p>
                      <a:r>
                        <a:rPr lang="en-US" sz="1300" dirty="0" err="1" smtClean="0">
                          <a:latin typeface="+mn-lt"/>
                        </a:rPr>
                        <a:t>WiFi</a:t>
                      </a:r>
                      <a:r>
                        <a:rPr lang="en-US" sz="1300" dirty="0" smtClean="0">
                          <a:latin typeface="+mn-lt"/>
                        </a:rPr>
                        <a:t>/</a:t>
                      </a:r>
                      <a:r>
                        <a:rPr lang="en-US" sz="1300" baseline="0" dirty="0" smtClean="0">
                          <a:latin typeface="+mn-lt"/>
                        </a:rPr>
                        <a:t>Ethernet/Cellular Configuration </a:t>
                      </a:r>
                      <a:endParaRPr lang="en-US" sz="1300" dirty="0">
                        <a:latin typeface="+mn-lt"/>
                      </a:endParaRPr>
                    </a:p>
                  </a:txBody>
                  <a:tcPr/>
                </a:tc>
                <a:tc>
                  <a:txBody>
                    <a:bodyPr/>
                    <a:lstStyle/>
                    <a:p>
                      <a:r>
                        <a:rPr lang="en-US" sz="1300" dirty="0" smtClean="0">
                          <a:latin typeface="+mn-lt"/>
                        </a:rPr>
                        <a:t>Easy</a:t>
                      </a:r>
                      <a:r>
                        <a:rPr lang="en-US" sz="1300" baseline="0" dirty="0" smtClean="0">
                          <a:latin typeface="+mn-lt"/>
                        </a:rPr>
                        <a:t> configuration </a:t>
                      </a:r>
                      <a:endParaRPr lang="en-US" sz="1300" dirty="0">
                        <a:latin typeface="+mn-lt"/>
                      </a:endParaRPr>
                    </a:p>
                  </a:txBody>
                  <a:tcPr/>
                </a:tc>
                <a:tc>
                  <a:txBody>
                    <a:bodyPr/>
                    <a:lstStyle/>
                    <a:p>
                      <a:r>
                        <a:rPr lang="en-US" sz="1300" dirty="0" err="1" smtClean="0">
                          <a:latin typeface="+mn-lt"/>
                        </a:rPr>
                        <a:t>Cyient</a:t>
                      </a:r>
                      <a:r>
                        <a:rPr lang="en-US" sz="1300" baseline="0" dirty="0" smtClean="0">
                          <a:latin typeface="+mn-lt"/>
                        </a:rPr>
                        <a:t> Edge App uses Ethernet to push the data to cloud</a:t>
                      </a:r>
                      <a:endParaRPr lang="en-US" sz="1300" dirty="0">
                        <a:latin typeface="+mn-lt"/>
                      </a:endParaRPr>
                    </a:p>
                  </a:txBody>
                  <a:tcPr/>
                </a:tc>
              </a:tr>
              <a:tr h="212188">
                <a:tc>
                  <a:txBody>
                    <a:bodyPr/>
                    <a:lstStyle/>
                    <a:p>
                      <a:r>
                        <a:rPr lang="en-US" sz="1300" dirty="0" smtClean="0">
                          <a:latin typeface="+mn-lt"/>
                        </a:rPr>
                        <a:t>3</a:t>
                      </a:r>
                      <a:r>
                        <a:rPr lang="en-US" sz="1300" baseline="30000" dirty="0" smtClean="0">
                          <a:latin typeface="+mn-lt"/>
                        </a:rPr>
                        <a:t>rd</a:t>
                      </a:r>
                      <a:r>
                        <a:rPr lang="en-US" sz="1300" dirty="0" smtClean="0">
                          <a:latin typeface="+mn-lt"/>
                        </a:rPr>
                        <a:t> Party Application Development </a:t>
                      </a:r>
                      <a:endParaRPr lang="en-US" sz="1300" dirty="0">
                        <a:latin typeface="+mn-lt"/>
                      </a:endParaRPr>
                    </a:p>
                  </a:txBody>
                  <a:tcPr/>
                </a:tc>
                <a:tc>
                  <a:txBody>
                    <a:bodyPr/>
                    <a:lstStyle/>
                    <a:p>
                      <a:r>
                        <a:rPr lang="en-US" sz="1300" dirty="0" smtClean="0">
                          <a:latin typeface="+mn-lt"/>
                        </a:rPr>
                        <a:t>Supports C, C++ and Python</a:t>
                      </a:r>
                      <a:r>
                        <a:rPr lang="en-US" sz="1300" baseline="0" dirty="0" smtClean="0">
                          <a:latin typeface="+mn-lt"/>
                        </a:rPr>
                        <a:t> 2.7</a:t>
                      </a:r>
                      <a:endParaRPr lang="en-US" sz="1300" dirty="0">
                        <a:latin typeface="+mn-lt"/>
                      </a:endParaRPr>
                    </a:p>
                  </a:txBody>
                  <a:tcPr/>
                </a:tc>
                <a:tc>
                  <a:txBody>
                    <a:bodyPr/>
                    <a:lstStyle/>
                    <a:p>
                      <a:r>
                        <a:rPr lang="en-US" sz="1300" dirty="0" err="1" smtClean="0">
                          <a:latin typeface="+mn-lt"/>
                        </a:rPr>
                        <a:t>Cyient</a:t>
                      </a:r>
                      <a:r>
                        <a:rPr lang="en-US" sz="1300" dirty="0" smtClean="0">
                          <a:latin typeface="+mn-lt"/>
                        </a:rPr>
                        <a:t> Edge App uses Python</a:t>
                      </a:r>
                      <a:r>
                        <a:rPr lang="en-US" sz="1300" baseline="0" dirty="0" smtClean="0">
                          <a:latin typeface="+mn-lt"/>
                        </a:rPr>
                        <a:t> 2.7 </a:t>
                      </a:r>
                      <a:endParaRPr lang="en-US" sz="1300" dirty="0">
                        <a:latin typeface="+mn-lt"/>
                      </a:endParaRPr>
                    </a:p>
                  </a:txBody>
                  <a:tcPr/>
                </a:tc>
              </a:tr>
              <a:tr h="560754">
                <a:tc>
                  <a:txBody>
                    <a:bodyPr/>
                    <a:lstStyle/>
                    <a:p>
                      <a:r>
                        <a:rPr lang="en-US" sz="1300" dirty="0" smtClean="0">
                          <a:latin typeface="+mn-lt"/>
                        </a:rPr>
                        <a:t>Proximity </a:t>
                      </a:r>
                      <a:r>
                        <a:rPr lang="en-US" sz="1300" dirty="0" err="1" smtClean="0">
                          <a:latin typeface="+mn-lt"/>
                        </a:rPr>
                        <a:t>AirSync</a:t>
                      </a:r>
                      <a:r>
                        <a:rPr lang="en-US" sz="1300" dirty="0" smtClean="0">
                          <a:latin typeface="+mn-lt"/>
                        </a:rPr>
                        <a:t> Agent </a:t>
                      </a:r>
                      <a:endParaRPr lang="en-US" sz="1300" dirty="0">
                        <a:latin typeface="+mn-lt"/>
                      </a:endParaRPr>
                    </a:p>
                  </a:txBody>
                  <a:tcPr/>
                </a:tc>
                <a:tc>
                  <a:txBody>
                    <a:bodyPr/>
                    <a:lstStyle/>
                    <a:p>
                      <a:r>
                        <a:rPr lang="en-US" sz="1300" dirty="0" smtClean="0">
                          <a:latin typeface="+mn-lt"/>
                        </a:rPr>
                        <a:t>Can be used</a:t>
                      </a:r>
                      <a:r>
                        <a:rPr lang="en-US" sz="1300" baseline="0" dirty="0" smtClean="0">
                          <a:latin typeface="+mn-lt"/>
                        </a:rPr>
                        <a:t> for </a:t>
                      </a:r>
                      <a:r>
                        <a:rPr lang="en-US" sz="1300" dirty="0" smtClean="0">
                          <a:latin typeface="+mn-lt"/>
                        </a:rPr>
                        <a:t>:: Automatic Mesh Protocol Detection, Support of IPV4 and IPV6, Ethernet based ID (DID), RSSI</a:t>
                      </a:r>
                      <a:r>
                        <a:rPr lang="en-US" sz="1300" baseline="0" dirty="0" smtClean="0">
                          <a:latin typeface="+mn-lt"/>
                        </a:rPr>
                        <a:t> </a:t>
                      </a:r>
                      <a:endParaRPr lang="en-US" sz="1300" dirty="0">
                        <a:latin typeface="+mn-lt"/>
                      </a:endParaRPr>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en-US" sz="1300" dirty="0" smtClean="0">
                          <a:latin typeface="+mn-lt"/>
                        </a:rPr>
                        <a:t>As per Riva Cloud support team,</a:t>
                      </a:r>
                      <a:r>
                        <a:rPr lang="en-US" sz="1300" baseline="0" dirty="0" smtClean="0">
                          <a:latin typeface="+mn-lt"/>
                        </a:rPr>
                        <a:t> c</a:t>
                      </a:r>
                      <a:r>
                        <a:rPr lang="en-US" sz="1300" dirty="0" smtClean="0">
                          <a:latin typeface="+mn-lt"/>
                        </a:rPr>
                        <a:t>urrently</a:t>
                      </a:r>
                      <a:r>
                        <a:rPr lang="en-US" sz="1300" baseline="0" dirty="0" smtClean="0">
                          <a:latin typeface="+mn-lt"/>
                        </a:rPr>
                        <a:t> Itron Edge board is not supported by Riva Cloud</a:t>
                      </a:r>
                      <a:endParaRPr lang="en-US" sz="1300" dirty="0" smtClean="0">
                        <a:latin typeface="+mn-lt"/>
                      </a:endParaRPr>
                    </a:p>
                  </a:txBody>
                  <a:tcPr/>
                </a:tc>
              </a:tr>
            </a:tbl>
          </a:graphicData>
        </a:graphic>
      </p:graphicFrame>
    </p:spTree>
    <p:extLst>
      <p:ext uri="{BB962C8B-B14F-4D97-AF65-F5344CB8AC3E}">
        <p14:creationId xmlns:p14="http://schemas.microsoft.com/office/powerpoint/2010/main" val="390269982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Title 4"/>
          <p:cNvSpPr>
            <a:spLocks noGrp="1"/>
          </p:cNvSpPr>
          <p:nvPr>
            <p:ph type="title"/>
          </p:nvPr>
        </p:nvSpPr>
        <p:spPr/>
        <p:txBody>
          <a:bodyPr/>
          <a:lstStyle/>
          <a:p>
            <a:r>
              <a:rPr lang="en-GB" dirty="0" smtClean="0"/>
              <a:t>Solution Extensibility – Operations Interface</a:t>
            </a:r>
            <a:endParaRPr lang="en-GB" dirty="0"/>
          </a:p>
        </p:txBody>
      </p:sp>
      <p:sp>
        <p:nvSpPr>
          <p:cNvPr id="2" name="Slide Number Placeholder 1"/>
          <p:cNvSpPr>
            <a:spLocks noGrp="1"/>
          </p:cNvSpPr>
          <p:nvPr>
            <p:ph type="sldNum" sz="quarter" idx="4"/>
          </p:nvPr>
        </p:nvSpPr>
        <p:spPr>
          <a:prstGeom prst="rect">
            <a:avLst/>
          </a:prstGeom>
        </p:spPr>
        <p:txBody>
          <a:bodyPr/>
          <a:lstStyle/>
          <a:p>
            <a:pPr>
              <a:defRPr/>
            </a:pPr>
            <a:fld id="{BFC4ADD8-B0AA-3844-8F04-FF25F6BA5C1C}" type="slidenum">
              <a:rPr lang="en-GB" smtClean="0"/>
              <a:pPr>
                <a:defRPr/>
              </a:pPr>
              <a:t>22</a:t>
            </a:fld>
            <a:endParaRPr lang="en-GB" dirty="0"/>
          </a:p>
        </p:txBody>
      </p:sp>
      <p:graphicFrame>
        <p:nvGraphicFramePr>
          <p:cNvPr id="5" name="Table 4"/>
          <p:cNvGraphicFramePr>
            <a:graphicFrameLocks noGrp="1"/>
          </p:cNvGraphicFramePr>
          <p:nvPr>
            <p:extLst>
              <p:ext uri="{D42A27DB-BD31-4B8C-83A1-F6EECF244321}">
                <p14:modId xmlns:p14="http://schemas.microsoft.com/office/powerpoint/2010/main" val="4102133610"/>
              </p:ext>
            </p:extLst>
          </p:nvPr>
        </p:nvGraphicFramePr>
        <p:xfrm>
          <a:off x="468313" y="1165225"/>
          <a:ext cx="8235850" cy="3801825"/>
        </p:xfrm>
        <a:graphic>
          <a:graphicData uri="http://schemas.openxmlformats.org/drawingml/2006/table">
            <a:tbl>
              <a:tblPr firstRow="1" bandRow="1">
                <a:tableStyleId>{5C22544A-7EE6-4342-B048-85BDC9FD1C3A}</a:tableStyleId>
              </a:tblPr>
              <a:tblGrid>
                <a:gridCol w="389533"/>
                <a:gridCol w="2043616"/>
                <a:gridCol w="5802701"/>
              </a:tblGrid>
              <a:tr h="176825">
                <a:tc>
                  <a:txBody>
                    <a:bodyPr/>
                    <a:lstStyle/>
                    <a:p>
                      <a:r>
                        <a:rPr lang="en-US" dirty="0" smtClean="0">
                          <a:latin typeface="+mn-lt"/>
                        </a:rPr>
                        <a:t>#</a:t>
                      </a:r>
                      <a:endParaRPr lang="en-US" dirty="0">
                        <a:latin typeface="+mn-lt"/>
                      </a:endParaRPr>
                    </a:p>
                  </a:txBody>
                  <a:tcPr/>
                </a:tc>
                <a:tc>
                  <a:txBody>
                    <a:bodyPr/>
                    <a:lstStyle/>
                    <a:p>
                      <a:r>
                        <a:rPr lang="en-US" dirty="0" smtClean="0">
                          <a:latin typeface="+mn-lt"/>
                        </a:rPr>
                        <a:t>Functional Area</a:t>
                      </a:r>
                      <a:endParaRPr lang="en-US" dirty="0">
                        <a:latin typeface="+mn-lt"/>
                      </a:endParaRPr>
                    </a:p>
                  </a:txBody>
                  <a:tcPr/>
                </a:tc>
                <a:tc>
                  <a:txBody>
                    <a:bodyPr/>
                    <a:lstStyle/>
                    <a:p>
                      <a:r>
                        <a:rPr lang="en-US" dirty="0" smtClean="0">
                          <a:latin typeface="+mn-lt"/>
                        </a:rPr>
                        <a:t>Functional Details</a:t>
                      </a:r>
                      <a:endParaRPr lang="en-US" dirty="0">
                        <a:latin typeface="+mn-lt"/>
                      </a:endParaRPr>
                    </a:p>
                  </a:txBody>
                  <a:tcPr/>
                </a:tc>
              </a:tr>
              <a:tr h="559197">
                <a:tc>
                  <a:txBody>
                    <a:bodyPr/>
                    <a:lstStyle/>
                    <a:p>
                      <a:r>
                        <a:rPr lang="en-US" dirty="0" smtClean="0">
                          <a:latin typeface="+mn-lt"/>
                        </a:rPr>
                        <a:t>1</a:t>
                      </a:r>
                      <a:endParaRPr lang="en-US" dirty="0">
                        <a:latin typeface="+mn-lt"/>
                      </a:endParaRPr>
                    </a:p>
                  </a:txBody>
                  <a:tcPr/>
                </a:tc>
                <a:tc>
                  <a:txBody>
                    <a:bodyPr/>
                    <a:lstStyle/>
                    <a:p>
                      <a:r>
                        <a:rPr lang="en-US" dirty="0" smtClean="0">
                          <a:latin typeface="+mn-lt"/>
                        </a:rPr>
                        <a:t>Restoration Time Estimation</a:t>
                      </a:r>
                      <a:endParaRPr lang="en-US" dirty="0">
                        <a:latin typeface="+mn-lt"/>
                      </a:endParaRPr>
                    </a:p>
                  </a:txBody>
                  <a:tcPr/>
                </a:tc>
                <a:tc>
                  <a:txBody>
                    <a:bodyPr/>
                    <a:lstStyle/>
                    <a:p>
                      <a:r>
                        <a:rPr lang="en-US" dirty="0" smtClean="0">
                          <a:latin typeface="+mn-lt"/>
                        </a:rPr>
                        <a:t>Integration with OMS or other systems to determine</a:t>
                      </a:r>
                      <a:r>
                        <a:rPr lang="en-US" baseline="0" dirty="0" smtClean="0">
                          <a:latin typeface="+mn-lt"/>
                        </a:rPr>
                        <a:t> the restoration time based on the level of outage.</a:t>
                      </a:r>
                      <a:endParaRPr lang="en-US" dirty="0">
                        <a:latin typeface="+mn-lt"/>
                      </a:endParaRPr>
                    </a:p>
                  </a:txBody>
                  <a:tcPr/>
                </a:tc>
              </a:tr>
              <a:tr h="559197">
                <a:tc>
                  <a:txBody>
                    <a:bodyPr/>
                    <a:lstStyle/>
                    <a:p>
                      <a:r>
                        <a:rPr lang="en-US" dirty="0" smtClean="0">
                          <a:latin typeface="+mn-lt"/>
                        </a:rPr>
                        <a:t>2</a:t>
                      </a:r>
                      <a:endParaRPr lang="en-US" dirty="0">
                        <a:latin typeface="+mn-lt"/>
                      </a:endParaRPr>
                    </a:p>
                  </a:txBody>
                  <a:tcPr/>
                </a:tc>
                <a:tc>
                  <a:txBody>
                    <a:bodyPr/>
                    <a:lstStyle/>
                    <a:p>
                      <a:r>
                        <a:rPr lang="en-US" dirty="0" smtClean="0">
                          <a:latin typeface="+mn-lt"/>
                        </a:rPr>
                        <a:t>Analytics</a:t>
                      </a:r>
                      <a:endParaRPr lang="en-US" dirty="0">
                        <a:latin typeface="+mn-lt"/>
                      </a:endParaRPr>
                    </a:p>
                  </a:txBody>
                  <a:tcPr/>
                </a:tc>
                <a:tc>
                  <a:txBody>
                    <a:bodyPr/>
                    <a:lstStyle/>
                    <a:p>
                      <a:r>
                        <a:rPr lang="en-US" dirty="0" smtClean="0">
                          <a:latin typeface="+mn-lt"/>
                        </a:rPr>
                        <a:t>Analytics can be performed to represent the outage beyond transformer, outage phase-wise</a:t>
                      </a:r>
                      <a:r>
                        <a:rPr lang="en-US" baseline="0" dirty="0" smtClean="0">
                          <a:latin typeface="+mn-lt"/>
                        </a:rPr>
                        <a:t> and also can be extended for historical data analytics.</a:t>
                      </a:r>
                      <a:endParaRPr lang="en-US" dirty="0">
                        <a:latin typeface="+mn-lt"/>
                      </a:endParaRPr>
                    </a:p>
                  </a:txBody>
                  <a:tcPr/>
                </a:tc>
              </a:tr>
              <a:tr h="559197">
                <a:tc>
                  <a:txBody>
                    <a:bodyPr/>
                    <a:lstStyle/>
                    <a:p>
                      <a:r>
                        <a:rPr lang="en-US" dirty="0" smtClean="0">
                          <a:latin typeface="+mn-lt"/>
                        </a:rPr>
                        <a:t>3</a:t>
                      </a:r>
                      <a:endParaRPr lang="en-US" dirty="0">
                        <a:latin typeface="+mn-lt"/>
                      </a:endParaRPr>
                    </a:p>
                  </a:txBody>
                  <a:tcPr/>
                </a:tc>
                <a:tc>
                  <a:txBody>
                    <a:bodyPr/>
                    <a:lstStyle/>
                    <a:p>
                      <a:r>
                        <a:rPr lang="en-US" dirty="0" smtClean="0">
                          <a:latin typeface="+mn-lt"/>
                        </a:rPr>
                        <a:t>Outage/Restoration Reporting</a:t>
                      </a:r>
                      <a:endParaRPr lang="en-US" dirty="0">
                        <a:latin typeface="+mn-lt"/>
                      </a:endParaRPr>
                    </a:p>
                  </a:txBody>
                  <a:tcPr/>
                </a:tc>
                <a:tc>
                  <a:txBody>
                    <a:bodyPr/>
                    <a:lstStyle/>
                    <a:p>
                      <a:r>
                        <a:rPr lang="en-US" dirty="0" smtClean="0">
                          <a:latin typeface="+mn-lt"/>
                        </a:rPr>
                        <a:t>Enhance the existing functionality to better handle the two-way communication between the consumer and the utility.</a:t>
                      </a:r>
                      <a:endParaRPr lang="en-US" dirty="0">
                        <a:latin typeface="+mn-lt"/>
                      </a:endParaRPr>
                    </a:p>
                  </a:txBody>
                  <a:tcPr/>
                </a:tc>
              </a:tr>
              <a:tr h="559197">
                <a:tc>
                  <a:txBody>
                    <a:bodyPr/>
                    <a:lstStyle/>
                    <a:p>
                      <a:r>
                        <a:rPr lang="en-US" dirty="0" smtClean="0">
                          <a:latin typeface="+mn-lt"/>
                        </a:rPr>
                        <a:t>4</a:t>
                      </a:r>
                      <a:endParaRPr lang="en-US" dirty="0">
                        <a:latin typeface="+mn-lt"/>
                      </a:endParaRPr>
                    </a:p>
                  </a:txBody>
                  <a:tcPr/>
                </a:tc>
                <a:tc>
                  <a:txBody>
                    <a:bodyPr/>
                    <a:lstStyle/>
                    <a:p>
                      <a:r>
                        <a:rPr lang="en-US" dirty="0" smtClean="0">
                          <a:latin typeface="+mn-lt"/>
                        </a:rPr>
                        <a:t>Authentication/Authorization</a:t>
                      </a:r>
                      <a:endParaRPr lang="en-US" dirty="0">
                        <a:latin typeface="+mn-lt"/>
                      </a:endParaRPr>
                    </a:p>
                  </a:txBody>
                  <a:tcPr/>
                </a:tc>
                <a:tc>
                  <a:txBody>
                    <a:bodyPr/>
                    <a:lstStyle/>
                    <a:p>
                      <a:r>
                        <a:rPr lang="en-US" dirty="0" smtClean="0">
                          <a:latin typeface="+mn-lt"/>
                        </a:rPr>
                        <a:t>Configure</a:t>
                      </a:r>
                      <a:r>
                        <a:rPr lang="en-US" baseline="0" dirty="0" smtClean="0">
                          <a:latin typeface="+mn-lt"/>
                        </a:rPr>
                        <a:t>/implement the security in managing the CRUD operations.</a:t>
                      </a:r>
                      <a:endParaRPr lang="en-US" dirty="0">
                        <a:latin typeface="+mn-lt"/>
                      </a:endParaRPr>
                    </a:p>
                  </a:txBody>
                  <a:tcPr/>
                </a:tc>
              </a:tr>
              <a:tr h="559197">
                <a:tc>
                  <a:txBody>
                    <a:bodyPr/>
                    <a:lstStyle/>
                    <a:p>
                      <a:r>
                        <a:rPr lang="en-US" dirty="0" smtClean="0">
                          <a:latin typeface="+mn-lt"/>
                        </a:rPr>
                        <a:t>5</a:t>
                      </a:r>
                      <a:endParaRPr lang="en-US" dirty="0">
                        <a:latin typeface="+mn-lt"/>
                      </a:endParaRPr>
                    </a:p>
                  </a:txBody>
                  <a:tcPr/>
                </a:tc>
                <a:tc>
                  <a:txBody>
                    <a:bodyPr/>
                    <a:lstStyle/>
                    <a:p>
                      <a:r>
                        <a:rPr lang="en-US" dirty="0" smtClean="0">
                          <a:latin typeface="+mn-lt"/>
                        </a:rPr>
                        <a:t>Other Views of Data</a:t>
                      </a:r>
                      <a:endParaRPr lang="en-US" dirty="0">
                        <a:latin typeface="+mn-lt"/>
                      </a:endParaRPr>
                    </a:p>
                  </a:txBody>
                  <a:tcPr/>
                </a:tc>
                <a:tc>
                  <a:txBody>
                    <a:bodyPr/>
                    <a:lstStyle/>
                    <a:p>
                      <a:r>
                        <a:rPr lang="en-US" dirty="0" smtClean="0">
                          <a:latin typeface="+mn-lt"/>
                        </a:rPr>
                        <a:t>Apart from the map, other representations like the graphs, charts can be included.</a:t>
                      </a:r>
                      <a:endParaRPr lang="en-US" dirty="0">
                        <a:latin typeface="+mn-lt"/>
                      </a:endParaRPr>
                    </a:p>
                  </a:txBody>
                  <a:tcPr/>
                </a:tc>
              </a:tr>
              <a:tr h="559197">
                <a:tc>
                  <a:txBody>
                    <a:bodyPr/>
                    <a:lstStyle/>
                    <a:p>
                      <a:r>
                        <a:rPr lang="en-US" dirty="0" smtClean="0">
                          <a:latin typeface="+mn-lt"/>
                        </a:rPr>
                        <a:t>6</a:t>
                      </a:r>
                      <a:endParaRPr lang="en-US" dirty="0">
                        <a:latin typeface="+mn-lt"/>
                      </a:endParaRPr>
                    </a:p>
                  </a:txBody>
                  <a:tcPr/>
                </a:tc>
                <a:tc>
                  <a:txBody>
                    <a:bodyPr/>
                    <a:lstStyle/>
                    <a:p>
                      <a:r>
                        <a:rPr lang="en-US" dirty="0" smtClean="0">
                          <a:latin typeface="+mn-lt"/>
                        </a:rPr>
                        <a:t>Other Data</a:t>
                      </a:r>
                      <a:r>
                        <a:rPr lang="en-US" baseline="0" dirty="0" smtClean="0">
                          <a:latin typeface="+mn-lt"/>
                        </a:rPr>
                        <a:t> Analytics</a:t>
                      </a:r>
                      <a:endParaRPr lang="en-US" dirty="0">
                        <a:latin typeface="+mn-lt"/>
                      </a:endParaRPr>
                    </a:p>
                  </a:txBody>
                  <a:tcPr/>
                </a:tc>
                <a:tc>
                  <a:txBody>
                    <a:bodyPr/>
                    <a:lstStyle/>
                    <a:p>
                      <a:r>
                        <a:rPr lang="en-US" dirty="0" smtClean="0">
                          <a:latin typeface="+mn-lt"/>
                        </a:rPr>
                        <a:t>Other information as received from the edge board like voltage, load etc. events data can be utilized to perform wide variety</a:t>
                      </a:r>
                      <a:r>
                        <a:rPr lang="en-US" baseline="0" dirty="0" smtClean="0">
                          <a:latin typeface="+mn-lt"/>
                        </a:rPr>
                        <a:t> of analytics and represent them geographically.</a:t>
                      </a:r>
                      <a:endParaRPr lang="en-US" dirty="0">
                        <a:latin typeface="+mn-lt"/>
                      </a:endParaRPr>
                    </a:p>
                  </a:txBody>
                  <a:tcPr/>
                </a:tc>
              </a:tr>
            </a:tbl>
          </a:graphicData>
        </a:graphic>
      </p:graphicFrame>
    </p:spTree>
    <p:extLst>
      <p:ext uri="{BB962C8B-B14F-4D97-AF65-F5344CB8AC3E}">
        <p14:creationId xmlns:p14="http://schemas.microsoft.com/office/powerpoint/2010/main" val="422070155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8"/>
          <p:cNvSpPr>
            <a:spLocks noGrp="1"/>
          </p:cNvSpPr>
          <p:nvPr>
            <p:ph type="ctrTitle"/>
          </p:nvPr>
        </p:nvSpPr>
        <p:spPr/>
        <p:txBody>
          <a:bodyPr/>
          <a:lstStyle/>
          <a:p>
            <a:r>
              <a:rPr lang="en-GB" dirty="0" smtClean="0"/>
              <a:t>Assumptions</a:t>
            </a:r>
            <a:endParaRPr lang="en-GB" dirty="0"/>
          </a:p>
        </p:txBody>
      </p:sp>
      <p:sp>
        <p:nvSpPr>
          <p:cNvPr id="3" name="Rectangle 2"/>
          <p:cNvSpPr/>
          <p:nvPr/>
        </p:nvSpPr>
        <p:spPr>
          <a:xfrm>
            <a:off x="6897557" y="1415131"/>
            <a:ext cx="1345241" cy="2646878"/>
          </a:xfrm>
          <a:prstGeom prst="rect">
            <a:avLst/>
          </a:prstGeom>
          <a:noFill/>
        </p:spPr>
        <p:txBody>
          <a:bodyPr wrap="none" lIns="91440" tIns="45720" rIns="91440" bIns="45720">
            <a:spAutoFit/>
          </a:bodyPr>
          <a:lstStyle/>
          <a:p>
            <a:pPr algn="ctr"/>
            <a:r>
              <a:rPr lang="en-US" sz="16600" b="1" cap="none" spc="0" dirty="0" smtClean="0">
                <a:ln w="6600">
                  <a:solidFill>
                    <a:schemeClr val="accent2"/>
                  </a:solidFill>
                  <a:prstDash val="solid"/>
                </a:ln>
                <a:solidFill>
                  <a:srgbClr val="FFFFFF">
                    <a:alpha val="50000"/>
                  </a:srgbClr>
                </a:solidFill>
                <a:effectLst>
                  <a:outerShdw dist="38100" dir="2700000" algn="tl" rotWithShape="0">
                    <a:schemeClr val="accent2"/>
                  </a:outerShdw>
                </a:effectLst>
              </a:rPr>
              <a:t>5</a:t>
            </a:r>
            <a:endParaRPr lang="en-US" sz="16600" b="1" cap="none" spc="0" dirty="0">
              <a:ln w="6600">
                <a:solidFill>
                  <a:schemeClr val="accent2"/>
                </a:solidFill>
                <a:prstDash val="solid"/>
              </a:ln>
              <a:solidFill>
                <a:srgbClr val="FFFFFF">
                  <a:alpha val="50000"/>
                </a:srgbClr>
              </a:solidFill>
              <a:effectLst>
                <a:outerShdw dist="38100" dir="2700000" algn="tl" rotWithShape="0">
                  <a:schemeClr val="accent2"/>
                </a:outerShdw>
              </a:effectLst>
            </a:endParaRPr>
          </a:p>
        </p:txBody>
      </p:sp>
    </p:spTree>
    <p:extLst>
      <p:ext uri="{BB962C8B-B14F-4D97-AF65-F5344CB8AC3E}">
        <p14:creationId xmlns:p14="http://schemas.microsoft.com/office/powerpoint/2010/main" val="41383641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468313" y="1237490"/>
            <a:ext cx="8280399" cy="3959492"/>
          </a:xfrm>
        </p:spPr>
        <p:txBody>
          <a:bodyPr/>
          <a:lstStyle/>
          <a:p>
            <a:pPr>
              <a:lnSpc>
                <a:spcPct val="150000"/>
              </a:lnSpc>
              <a:spcBef>
                <a:spcPts val="600"/>
              </a:spcBef>
            </a:pPr>
            <a:r>
              <a:rPr lang="en-US" b="0" dirty="0" smtClean="0"/>
              <a:t>Our assumptions are as follows:</a:t>
            </a:r>
          </a:p>
          <a:p>
            <a:pPr marL="285750" indent="-285750">
              <a:lnSpc>
                <a:spcPct val="150000"/>
              </a:lnSpc>
              <a:spcBef>
                <a:spcPts val="600"/>
              </a:spcBef>
              <a:buFont typeface="Arial" panose="020B0604020202020204" pitchFamily="34" charset="0"/>
              <a:buChar char="•"/>
            </a:pPr>
            <a:r>
              <a:rPr lang="en-US" b="0" dirty="0" smtClean="0"/>
              <a:t>This application is primarily targeted for real-time outage</a:t>
            </a:r>
          </a:p>
          <a:p>
            <a:pPr marL="285750" indent="-285750">
              <a:lnSpc>
                <a:spcPct val="150000"/>
              </a:lnSpc>
              <a:spcBef>
                <a:spcPts val="600"/>
              </a:spcBef>
              <a:buFont typeface="Arial" panose="020B0604020202020204" pitchFamily="34" charset="0"/>
              <a:buChar char="•"/>
            </a:pPr>
            <a:r>
              <a:rPr lang="en-US" b="0" dirty="0" smtClean="0"/>
              <a:t>Only the registered consumers with email and cell phone numbers will receive the notifications</a:t>
            </a:r>
          </a:p>
          <a:p>
            <a:pPr marL="285750" indent="-285750">
              <a:lnSpc>
                <a:spcPct val="150000"/>
              </a:lnSpc>
              <a:spcBef>
                <a:spcPts val="600"/>
              </a:spcBef>
              <a:buFont typeface="Arial" panose="020B0604020202020204" pitchFamily="34" charset="0"/>
              <a:buChar char="•"/>
            </a:pPr>
            <a:r>
              <a:rPr lang="en-US" b="0" dirty="0" smtClean="0"/>
              <a:t>Implementation is based on a simulated outage feed since we didn’t have access to a </a:t>
            </a:r>
            <a:r>
              <a:rPr lang="en-US" b="0" dirty="0" err="1" smtClean="0"/>
              <a:t>SmartMeter</a:t>
            </a:r>
            <a:r>
              <a:rPr lang="en-US" b="0" dirty="0" smtClean="0"/>
              <a:t> to simulate the outages</a:t>
            </a:r>
          </a:p>
          <a:p>
            <a:pPr marL="285750" indent="-285750">
              <a:lnSpc>
                <a:spcPct val="150000"/>
              </a:lnSpc>
              <a:spcBef>
                <a:spcPts val="600"/>
              </a:spcBef>
              <a:buFont typeface="Arial" panose="020B0604020202020204" pitchFamily="34" charset="0"/>
              <a:buChar char="•"/>
            </a:pPr>
            <a:r>
              <a:rPr lang="en-US" b="0" dirty="0" smtClean="0"/>
              <a:t>Technical Environment and Development Framework – C++ &amp; Python on the edge board and </a:t>
            </a:r>
            <a:r>
              <a:rPr lang="en-US" b="0" dirty="0" err="1" smtClean="0"/>
              <a:t>C#.Net</a:t>
            </a:r>
            <a:r>
              <a:rPr lang="en-US" b="0" dirty="0" smtClean="0"/>
              <a:t> for the application.</a:t>
            </a:r>
          </a:p>
          <a:p>
            <a:pPr marL="285750" indent="-285750">
              <a:lnSpc>
                <a:spcPct val="150000"/>
              </a:lnSpc>
              <a:spcBef>
                <a:spcPts val="600"/>
              </a:spcBef>
              <a:buFont typeface="Arial" panose="020B0604020202020204" pitchFamily="34" charset="0"/>
              <a:buChar char="•"/>
            </a:pPr>
            <a:endParaRPr lang="en-US" b="0" dirty="0" smtClean="0"/>
          </a:p>
          <a:p>
            <a:pPr marL="285750" indent="-285750">
              <a:lnSpc>
                <a:spcPct val="150000"/>
              </a:lnSpc>
              <a:spcBef>
                <a:spcPts val="600"/>
              </a:spcBef>
              <a:buFont typeface="Arial" panose="020B0604020202020204" pitchFamily="34" charset="0"/>
              <a:buChar char="•"/>
            </a:pPr>
            <a:endParaRPr lang="en-US" b="0" dirty="0" smtClean="0"/>
          </a:p>
          <a:p>
            <a:pPr marL="285750" indent="-285750">
              <a:lnSpc>
                <a:spcPct val="150000"/>
              </a:lnSpc>
              <a:spcBef>
                <a:spcPts val="600"/>
              </a:spcBef>
              <a:buFont typeface="Arial" panose="020B0604020202020204" pitchFamily="34" charset="0"/>
              <a:buChar char="•"/>
            </a:pPr>
            <a:endParaRPr lang="en-US" b="0" dirty="0" smtClean="0"/>
          </a:p>
        </p:txBody>
      </p:sp>
      <p:sp>
        <p:nvSpPr>
          <p:cNvPr id="36869" name="Title 4"/>
          <p:cNvSpPr>
            <a:spLocks noGrp="1"/>
          </p:cNvSpPr>
          <p:nvPr>
            <p:ph type="title"/>
          </p:nvPr>
        </p:nvSpPr>
        <p:spPr/>
        <p:txBody>
          <a:bodyPr/>
          <a:lstStyle/>
          <a:p>
            <a:r>
              <a:rPr lang="en-GB" dirty="0" smtClean="0"/>
              <a:t>Implementation Assumptions</a:t>
            </a:r>
            <a:endParaRPr lang="en-GB" dirty="0"/>
          </a:p>
        </p:txBody>
      </p:sp>
      <p:sp>
        <p:nvSpPr>
          <p:cNvPr id="2" name="Slide Number Placeholder 1"/>
          <p:cNvSpPr>
            <a:spLocks noGrp="1"/>
          </p:cNvSpPr>
          <p:nvPr>
            <p:ph type="sldNum" sz="quarter" idx="4"/>
          </p:nvPr>
        </p:nvSpPr>
        <p:spPr/>
        <p:txBody>
          <a:bodyPr/>
          <a:lstStyle/>
          <a:p>
            <a:fld id="{BFC4ADD8-B0AA-3844-8F04-FF25F6BA5C1C}" type="slidenum">
              <a:rPr lang="en-GB" smtClean="0"/>
              <a:pPr/>
              <a:t>24</a:t>
            </a:fld>
            <a:endParaRPr lang="en-GB" dirty="0"/>
          </a:p>
        </p:txBody>
      </p:sp>
    </p:spTree>
    <p:extLst>
      <p:ext uri="{BB962C8B-B14F-4D97-AF65-F5344CB8AC3E}">
        <p14:creationId xmlns:p14="http://schemas.microsoft.com/office/powerpoint/2010/main" val="318536216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8"/>
          <p:cNvSpPr>
            <a:spLocks noGrp="1"/>
          </p:cNvSpPr>
          <p:nvPr>
            <p:ph type="ctrTitle"/>
          </p:nvPr>
        </p:nvSpPr>
        <p:spPr/>
        <p:txBody>
          <a:bodyPr/>
          <a:lstStyle/>
          <a:p>
            <a:r>
              <a:rPr lang="en-GB" dirty="0" smtClean="0"/>
              <a:t>Deliverable References</a:t>
            </a:r>
            <a:endParaRPr lang="en-GB" dirty="0"/>
          </a:p>
        </p:txBody>
      </p:sp>
      <p:sp>
        <p:nvSpPr>
          <p:cNvPr id="3" name="Rectangle 2"/>
          <p:cNvSpPr/>
          <p:nvPr/>
        </p:nvSpPr>
        <p:spPr>
          <a:xfrm>
            <a:off x="6897557" y="1415131"/>
            <a:ext cx="1345241" cy="2646878"/>
          </a:xfrm>
          <a:prstGeom prst="rect">
            <a:avLst/>
          </a:prstGeom>
          <a:noFill/>
        </p:spPr>
        <p:txBody>
          <a:bodyPr wrap="none" lIns="91440" tIns="45720" rIns="91440" bIns="45720">
            <a:spAutoFit/>
          </a:bodyPr>
          <a:lstStyle/>
          <a:p>
            <a:pPr algn="ctr"/>
            <a:r>
              <a:rPr lang="en-US" sz="16600" b="1" cap="none" spc="0" dirty="0" smtClean="0">
                <a:ln w="6600">
                  <a:solidFill>
                    <a:schemeClr val="accent2"/>
                  </a:solidFill>
                  <a:prstDash val="solid"/>
                </a:ln>
                <a:solidFill>
                  <a:srgbClr val="FFFFFF">
                    <a:alpha val="50000"/>
                  </a:srgbClr>
                </a:solidFill>
                <a:effectLst>
                  <a:outerShdw dist="38100" dir="2700000" algn="tl" rotWithShape="0">
                    <a:schemeClr val="accent2"/>
                  </a:outerShdw>
                </a:effectLst>
              </a:rPr>
              <a:t>6</a:t>
            </a:r>
            <a:endParaRPr lang="en-US" sz="16600" b="1" cap="none" spc="0" dirty="0">
              <a:ln w="6600">
                <a:solidFill>
                  <a:schemeClr val="accent2"/>
                </a:solidFill>
                <a:prstDash val="solid"/>
              </a:ln>
              <a:solidFill>
                <a:srgbClr val="FFFFFF">
                  <a:alpha val="50000"/>
                </a:srgbClr>
              </a:solidFill>
              <a:effectLst>
                <a:outerShdw dist="38100" dir="2700000" algn="tl" rotWithShape="0">
                  <a:schemeClr val="accent2"/>
                </a:outerShdw>
              </a:effectLst>
            </a:endParaRPr>
          </a:p>
        </p:txBody>
      </p:sp>
    </p:spTree>
    <p:extLst>
      <p:ext uri="{BB962C8B-B14F-4D97-AF65-F5344CB8AC3E}">
        <p14:creationId xmlns:p14="http://schemas.microsoft.com/office/powerpoint/2010/main" val="25385359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Title 4"/>
          <p:cNvSpPr>
            <a:spLocks noGrp="1"/>
          </p:cNvSpPr>
          <p:nvPr>
            <p:ph type="title"/>
          </p:nvPr>
        </p:nvSpPr>
        <p:spPr/>
        <p:txBody>
          <a:bodyPr/>
          <a:lstStyle/>
          <a:p>
            <a:r>
              <a:rPr lang="en-GB" dirty="0" smtClean="0"/>
              <a:t>Reference to Final </a:t>
            </a:r>
            <a:r>
              <a:rPr lang="en-GB" dirty="0"/>
              <a:t>D</a:t>
            </a:r>
            <a:r>
              <a:rPr lang="en-GB" dirty="0" smtClean="0"/>
              <a:t>eliverables</a:t>
            </a:r>
            <a:endParaRPr lang="en-GB" dirty="0"/>
          </a:p>
        </p:txBody>
      </p:sp>
      <p:sp>
        <p:nvSpPr>
          <p:cNvPr id="2" name="Slide Number Placeholder 1"/>
          <p:cNvSpPr>
            <a:spLocks noGrp="1"/>
          </p:cNvSpPr>
          <p:nvPr>
            <p:ph type="sldNum" sz="quarter" idx="4"/>
          </p:nvPr>
        </p:nvSpPr>
        <p:spPr>
          <a:prstGeom prst="rect">
            <a:avLst/>
          </a:prstGeom>
        </p:spPr>
        <p:txBody>
          <a:bodyPr/>
          <a:lstStyle/>
          <a:p>
            <a:pPr>
              <a:defRPr/>
            </a:pPr>
            <a:fld id="{BFC4ADD8-B0AA-3844-8F04-FF25F6BA5C1C}" type="slidenum">
              <a:rPr lang="en-GB" smtClean="0"/>
              <a:pPr>
                <a:defRPr/>
              </a:pPr>
              <a:t>26</a:t>
            </a:fld>
            <a:endParaRPr lang="en-GB" dirty="0"/>
          </a:p>
        </p:txBody>
      </p:sp>
      <p:graphicFrame>
        <p:nvGraphicFramePr>
          <p:cNvPr id="4" name="Table 3"/>
          <p:cNvGraphicFramePr>
            <a:graphicFrameLocks noGrp="1"/>
          </p:cNvGraphicFramePr>
          <p:nvPr>
            <p:extLst>
              <p:ext uri="{D42A27DB-BD31-4B8C-83A1-F6EECF244321}">
                <p14:modId xmlns:p14="http://schemas.microsoft.com/office/powerpoint/2010/main" val="1403947112"/>
              </p:ext>
            </p:extLst>
          </p:nvPr>
        </p:nvGraphicFramePr>
        <p:xfrm>
          <a:off x="468313" y="1464631"/>
          <a:ext cx="8139357" cy="3154932"/>
        </p:xfrm>
        <a:graphic>
          <a:graphicData uri="http://schemas.openxmlformats.org/drawingml/2006/table">
            <a:tbl>
              <a:tblPr firstRow="1" bandRow="1">
                <a:tableStyleId>{5C22544A-7EE6-4342-B048-85BDC9FD1C3A}</a:tableStyleId>
              </a:tblPr>
              <a:tblGrid>
                <a:gridCol w="2713119">
                  <a:extLst>
                    <a:ext uri="{9D8B030D-6E8A-4147-A177-3AD203B41FA5}">
                      <a16:colId xmlns="" xmlns:a16="http://schemas.microsoft.com/office/drawing/2014/main" val="248501898"/>
                    </a:ext>
                  </a:extLst>
                </a:gridCol>
                <a:gridCol w="2713119">
                  <a:extLst>
                    <a:ext uri="{9D8B030D-6E8A-4147-A177-3AD203B41FA5}">
                      <a16:colId xmlns="" xmlns:a16="http://schemas.microsoft.com/office/drawing/2014/main" val="3581216285"/>
                    </a:ext>
                  </a:extLst>
                </a:gridCol>
                <a:gridCol w="2713119">
                  <a:extLst>
                    <a:ext uri="{9D8B030D-6E8A-4147-A177-3AD203B41FA5}">
                      <a16:colId xmlns="" xmlns:a16="http://schemas.microsoft.com/office/drawing/2014/main" val="1623781696"/>
                    </a:ext>
                  </a:extLst>
                </a:gridCol>
              </a:tblGrid>
              <a:tr h="503172">
                <a:tc>
                  <a:txBody>
                    <a:bodyPr/>
                    <a:lstStyle/>
                    <a:p>
                      <a:r>
                        <a:rPr lang="en-US" sz="1500" dirty="0" smtClean="0">
                          <a:latin typeface="+mn-lt"/>
                        </a:rPr>
                        <a:t>What?</a:t>
                      </a:r>
                      <a:endParaRPr lang="en-US" sz="1500" dirty="0">
                        <a:latin typeface="+mn-lt"/>
                      </a:endParaRPr>
                    </a:p>
                  </a:txBody>
                  <a:tcPr anchor="ctr"/>
                </a:tc>
                <a:tc>
                  <a:txBody>
                    <a:bodyPr/>
                    <a:lstStyle/>
                    <a:p>
                      <a:r>
                        <a:rPr lang="en-US" sz="1500" dirty="0" smtClean="0">
                          <a:latin typeface="+mn-lt"/>
                        </a:rPr>
                        <a:t>Where?</a:t>
                      </a:r>
                      <a:endParaRPr lang="en-US" sz="1500" dirty="0">
                        <a:latin typeface="+mn-lt"/>
                      </a:endParaRPr>
                    </a:p>
                  </a:txBody>
                  <a:tcPr anchor="ctr"/>
                </a:tc>
                <a:tc>
                  <a:txBody>
                    <a:bodyPr/>
                    <a:lstStyle/>
                    <a:p>
                      <a:r>
                        <a:rPr lang="en-US" sz="1500" dirty="0" smtClean="0">
                          <a:latin typeface="+mn-lt"/>
                        </a:rPr>
                        <a:t>Notes </a:t>
                      </a:r>
                      <a:endParaRPr lang="en-US" sz="1500" dirty="0">
                        <a:latin typeface="+mn-lt"/>
                      </a:endParaRPr>
                    </a:p>
                  </a:txBody>
                  <a:tcPr anchor="ctr"/>
                </a:tc>
                <a:extLst>
                  <a:ext uri="{0D108BD9-81ED-4DB2-BD59-A6C34878D82A}">
                    <a16:rowId xmlns="" xmlns:a16="http://schemas.microsoft.com/office/drawing/2014/main" val="2556755887"/>
                  </a:ext>
                </a:extLst>
              </a:tr>
              <a:tr h="309405">
                <a:tc>
                  <a:txBody>
                    <a:bodyPr/>
                    <a:lstStyle/>
                    <a:p>
                      <a:r>
                        <a:rPr lang="en-US" sz="1500" dirty="0" smtClean="0">
                          <a:latin typeface="+mn-lt"/>
                        </a:rPr>
                        <a:t>Edge development code</a:t>
                      </a:r>
                      <a:endParaRPr lang="en-US" sz="1500" dirty="0">
                        <a:latin typeface="+mn-lt"/>
                      </a:endParaRPr>
                    </a:p>
                  </a:txBody>
                  <a:tcPr/>
                </a:tc>
                <a:tc>
                  <a:txBody>
                    <a:bodyPr/>
                    <a:lstStyle/>
                    <a:p>
                      <a:r>
                        <a:rPr lang="en-US" sz="1500" dirty="0" smtClean="0">
                          <a:latin typeface="+mn-lt"/>
                        </a:rPr>
                        <a:t>https://github.com/rbprayaga/Itron_Ignite_Contest_2017</a:t>
                      </a:r>
                      <a:endParaRPr lang="en-US" sz="1500" dirty="0">
                        <a:latin typeface="+mn-lt"/>
                      </a:endParaRPr>
                    </a:p>
                  </a:txBody>
                  <a:tcPr/>
                </a:tc>
                <a:tc>
                  <a:txBody>
                    <a:bodyPr/>
                    <a:lstStyle/>
                    <a:p>
                      <a:endParaRPr lang="en-US" sz="1500" dirty="0">
                        <a:latin typeface="+mn-lt"/>
                      </a:endParaRPr>
                    </a:p>
                  </a:txBody>
                  <a:tcPr/>
                </a:tc>
                <a:extLst>
                  <a:ext uri="{0D108BD9-81ED-4DB2-BD59-A6C34878D82A}">
                    <a16:rowId xmlns="" xmlns:a16="http://schemas.microsoft.com/office/drawing/2014/main" val="2269027950"/>
                  </a:ext>
                </a:extLst>
              </a:tr>
              <a:tr h="254640">
                <a:tc>
                  <a:txBody>
                    <a:bodyPr/>
                    <a:lstStyle/>
                    <a:p>
                      <a:r>
                        <a:rPr lang="en-US" sz="1500" dirty="0" smtClean="0">
                          <a:latin typeface="+mn-lt"/>
                        </a:rPr>
                        <a:t>UI development code</a:t>
                      </a:r>
                      <a:endParaRPr lang="en-US" sz="1500" dirty="0">
                        <a:latin typeface="+mn-lt"/>
                      </a:endParaRPr>
                    </a:p>
                  </a:txBody>
                  <a:tcPr/>
                </a:tc>
                <a:tc>
                  <a:txBody>
                    <a:bodyPr/>
                    <a:lstStyle/>
                    <a:p>
                      <a:r>
                        <a:rPr lang="en-US" sz="1500" dirty="0" smtClean="0">
                          <a:latin typeface="+mn-lt"/>
                        </a:rPr>
                        <a:t>https://github.com/rbprayaga/Itron_Ignite_Contest_2017</a:t>
                      </a:r>
                      <a:endParaRPr lang="en-US" sz="1500" dirty="0">
                        <a:latin typeface="+mn-lt"/>
                      </a:endParaRPr>
                    </a:p>
                  </a:txBody>
                  <a:tcPr/>
                </a:tc>
                <a:tc>
                  <a:txBody>
                    <a:bodyPr/>
                    <a:lstStyle/>
                    <a:p>
                      <a:endParaRPr lang="en-US" sz="1500" dirty="0">
                        <a:latin typeface="+mn-lt"/>
                      </a:endParaRPr>
                    </a:p>
                  </a:txBody>
                  <a:tcPr/>
                </a:tc>
                <a:extLst>
                  <a:ext uri="{0D108BD9-81ED-4DB2-BD59-A6C34878D82A}">
                    <a16:rowId xmlns="" xmlns:a16="http://schemas.microsoft.com/office/drawing/2014/main" val="1153747538"/>
                  </a:ext>
                </a:extLst>
              </a:tr>
              <a:tr h="741484">
                <a:tc>
                  <a:txBody>
                    <a:bodyPr/>
                    <a:lstStyle/>
                    <a:p>
                      <a:r>
                        <a:rPr lang="en-US" sz="1500" dirty="0" smtClean="0">
                          <a:latin typeface="+mn-lt"/>
                        </a:rPr>
                        <a:t>Code release notes and other related instructions for deployment</a:t>
                      </a:r>
                      <a:endParaRPr lang="en-US" sz="1500" dirty="0">
                        <a:latin typeface="+mn-lt"/>
                      </a:endParaRPr>
                    </a:p>
                  </a:txBody>
                  <a:tcPr/>
                </a:tc>
                <a:tc>
                  <a:txBody>
                    <a:bodyPr/>
                    <a:lstStyle/>
                    <a:p>
                      <a:r>
                        <a:rPr lang="en-US" sz="1500" dirty="0" smtClean="0">
                          <a:latin typeface="+mn-lt"/>
                        </a:rPr>
                        <a:t>Readme.txt</a:t>
                      </a:r>
                      <a:endParaRPr lang="en-US" sz="1500" dirty="0">
                        <a:latin typeface="+mn-lt"/>
                      </a:endParaRPr>
                    </a:p>
                  </a:txBody>
                  <a:tcPr/>
                </a:tc>
                <a:tc>
                  <a:txBody>
                    <a:bodyPr/>
                    <a:lstStyle/>
                    <a:p>
                      <a:r>
                        <a:rPr lang="en-US" sz="1500" dirty="0" smtClean="0">
                          <a:latin typeface="+mn-lt"/>
                        </a:rPr>
                        <a:t>Includes configuration details and mobile application deployment</a:t>
                      </a:r>
                      <a:endParaRPr lang="en-US" sz="1500" dirty="0">
                        <a:latin typeface="+mn-lt"/>
                      </a:endParaRPr>
                    </a:p>
                  </a:txBody>
                  <a:tcPr/>
                </a:tc>
                <a:extLst>
                  <a:ext uri="{0D108BD9-81ED-4DB2-BD59-A6C34878D82A}">
                    <a16:rowId xmlns="" xmlns:a16="http://schemas.microsoft.com/office/drawing/2014/main" val="3707126521"/>
                  </a:ext>
                </a:extLst>
              </a:tr>
              <a:tr h="503172">
                <a:tc>
                  <a:txBody>
                    <a:bodyPr/>
                    <a:lstStyle/>
                    <a:p>
                      <a:r>
                        <a:rPr lang="en-US" sz="1500" dirty="0" smtClean="0">
                          <a:latin typeface="+mn-lt"/>
                        </a:rPr>
                        <a:t>Demo video recording</a:t>
                      </a:r>
                      <a:endParaRPr lang="en-US" sz="1500" dirty="0">
                        <a:latin typeface="+mn-lt"/>
                      </a:endParaRPr>
                    </a:p>
                  </a:txBody>
                  <a:tcPr/>
                </a:tc>
                <a:tc>
                  <a:txBody>
                    <a:bodyPr/>
                    <a:lstStyle/>
                    <a:p>
                      <a:r>
                        <a:rPr lang="en-US" sz="1500" kern="1200" dirty="0" smtClean="0">
                          <a:solidFill>
                            <a:schemeClr val="dk1"/>
                          </a:solidFill>
                          <a:latin typeface="+mn-lt"/>
                          <a:ea typeface="+mn-ea"/>
                          <a:cs typeface="+mn-cs"/>
                        </a:rPr>
                        <a:t>Itron_Ignite_Contest-Cyient_Demo.mp4</a:t>
                      </a:r>
                      <a:endParaRPr lang="en-US" sz="1500" kern="1200" dirty="0">
                        <a:solidFill>
                          <a:schemeClr val="dk1"/>
                        </a:solidFill>
                        <a:latin typeface="+mn-lt"/>
                        <a:ea typeface="+mn-ea"/>
                        <a:cs typeface="+mn-cs"/>
                      </a:endParaRPr>
                    </a:p>
                  </a:txBody>
                  <a:tcPr/>
                </a:tc>
                <a:tc>
                  <a:txBody>
                    <a:bodyPr/>
                    <a:lstStyle/>
                    <a:p>
                      <a:r>
                        <a:rPr lang="en-US" sz="1500" dirty="0" smtClean="0">
                          <a:latin typeface="+mn-lt"/>
                        </a:rPr>
                        <a:t>Includes Edge board operation and application navigation</a:t>
                      </a:r>
                      <a:endParaRPr lang="en-US" sz="1500" dirty="0">
                        <a:latin typeface="+mn-lt"/>
                      </a:endParaRPr>
                    </a:p>
                  </a:txBody>
                  <a:tcPr/>
                </a:tc>
                <a:extLst>
                  <a:ext uri="{0D108BD9-81ED-4DB2-BD59-A6C34878D82A}">
                    <a16:rowId xmlns="" xmlns:a16="http://schemas.microsoft.com/office/drawing/2014/main" val="874894524"/>
                  </a:ext>
                </a:extLst>
              </a:tr>
            </a:tbl>
          </a:graphicData>
        </a:graphic>
      </p:graphicFrame>
    </p:spTree>
    <p:extLst>
      <p:ext uri="{BB962C8B-B14F-4D97-AF65-F5344CB8AC3E}">
        <p14:creationId xmlns:p14="http://schemas.microsoft.com/office/powerpoint/2010/main" val="174865029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8"/>
          <p:cNvSpPr>
            <a:spLocks noGrp="1"/>
          </p:cNvSpPr>
          <p:nvPr>
            <p:ph type="ctrTitle"/>
          </p:nvPr>
        </p:nvSpPr>
        <p:spPr/>
        <p:txBody>
          <a:bodyPr/>
          <a:lstStyle/>
          <a:p>
            <a:r>
              <a:rPr lang="en-GB" smtClean="0"/>
              <a:t>Thank You</a:t>
            </a:r>
            <a:endParaRPr lang="en-GB" dirty="0"/>
          </a:p>
        </p:txBody>
      </p:sp>
      <p:sp>
        <p:nvSpPr>
          <p:cNvPr id="30722" name="Subtitle 9"/>
          <p:cNvSpPr>
            <a:spLocks noGrp="1"/>
          </p:cNvSpPr>
          <p:nvPr>
            <p:ph type="subTitle" idx="1"/>
          </p:nvPr>
        </p:nvSpPr>
        <p:spPr>
          <a:xfrm>
            <a:off x="3592201" y="3532641"/>
            <a:ext cx="3705414" cy="700087"/>
          </a:xfrm>
        </p:spPr>
        <p:txBody>
          <a:bodyPr/>
          <a:lstStyle/>
          <a:p>
            <a:r>
              <a:rPr lang="en-US" dirty="0" smtClean="0"/>
              <a:t>A special thank you to Peter </a:t>
            </a:r>
            <a:r>
              <a:rPr lang="en-US" dirty="0" err="1" smtClean="0"/>
              <a:t>Sanburn</a:t>
            </a:r>
            <a:r>
              <a:rPr lang="en-US" dirty="0" smtClean="0"/>
              <a:t> and Norm </a:t>
            </a:r>
            <a:r>
              <a:rPr lang="en-US" dirty="0" err="1" smtClean="0"/>
              <a:t>McEntire</a:t>
            </a:r>
            <a:r>
              <a:rPr lang="en-US" dirty="0" smtClean="0"/>
              <a:t> from </a:t>
            </a:r>
            <a:r>
              <a:rPr lang="en-US" dirty="0" err="1" smtClean="0"/>
              <a:t>Itron</a:t>
            </a:r>
            <a:r>
              <a:rPr lang="en-US" dirty="0" smtClean="0"/>
              <a:t> for timely support answering our questions.</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61385" y="3588785"/>
            <a:ext cx="1006820" cy="1123892"/>
          </a:xfrm>
          <a:prstGeom prst="rect">
            <a:avLst/>
          </a:prstGeom>
        </p:spPr>
      </p:pic>
    </p:spTree>
    <p:extLst>
      <p:ext uri="{BB962C8B-B14F-4D97-AF65-F5344CB8AC3E}">
        <p14:creationId xmlns:p14="http://schemas.microsoft.com/office/powerpoint/2010/main" val="12449742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8"/>
          <p:cNvSpPr>
            <a:spLocks noGrp="1"/>
          </p:cNvSpPr>
          <p:nvPr>
            <p:ph type="ctrTitle"/>
          </p:nvPr>
        </p:nvSpPr>
        <p:spPr/>
        <p:txBody>
          <a:bodyPr/>
          <a:lstStyle/>
          <a:p>
            <a:r>
              <a:rPr lang="en-GB" dirty="0" smtClean="0"/>
              <a:t>About the Business Solution</a:t>
            </a:r>
            <a:endParaRPr lang="en-GB" dirty="0"/>
          </a:p>
        </p:txBody>
      </p:sp>
      <p:sp>
        <p:nvSpPr>
          <p:cNvPr id="2" name="Rectangle 1"/>
          <p:cNvSpPr/>
          <p:nvPr/>
        </p:nvSpPr>
        <p:spPr>
          <a:xfrm>
            <a:off x="6897557" y="1415131"/>
            <a:ext cx="1345241" cy="2646878"/>
          </a:xfrm>
          <a:prstGeom prst="rect">
            <a:avLst/>
          </a:prstGeom>
          <a:noFill/>
        </p:spPr>
        <p:txBody>
          <a:bodyPr wrap="none" lIns="91440" tIns="45720" rIns="91440" bIns="45720">
            <a:spAutoFit/>
          </a:bodyPr>
          <a:lstStyle/>
          <a:p>
            <a:pPr algn="ctr"/>
            <a:r>
              <a:rPr lang="en-US" sz="16600" b="1" cap="none" spc="0" dirty="0" smtClean="0">
                <a:ln w="6600">
                  <a:solidFill>
                    <a:schemeClr val="accent2"/>
                  </a:solidFill>
                  <a:prstDash val="solid"/>
                </a:ln>
                <a:solidFill>
                  <a:srgbClr val="FFFFFF">
                    <a:alpha val="50000"/>
                  </a:srgbClr>
                </a:solidFill>
                <a:effectLst>
                  <a:outerShdw dist="38100" dir="2700000" algn="tl" rotWithShape="0">
                    <a:schemeClr val="accent2"/>
                  </a:outerShdw>
                </a:effectLst>
              </a:rPr>
              <a:t>1</a:t>
            </a:r>
            <a:endParaRPr lang="en-US" sz="16600" b="1" cap="none" spc="0" dirty="0">
              <a:ln w="6600">
                <a:solidFill>
                  <a:schemeClr val="accent2"/>
                </a:solidFill>
                <a:prstDash val="solid"/>
              </a:ln>
              <a:solidFill>
                <a:srgbClr val="FFFFFF">
                  <a:alpha val="50000"/>
                </a:srgbClr>
              </a:solidFill>
              <a:effectLst>
                <a:outerShdw dist="38100" dir="2700000" algn="tl" rotWithShape="0">
                  <a:schemeClr val="accent2"/>
                </a:outerShdw>
              </a:effectLst>
            </a:endParaRPr>
          </a:p>
        </p:txBody>
      </p:sp>
    </p:spTree>
    <p:extLst>
      <p:ext uri="{BB962C8B-B14F-4D97-AF65-F5344CB8AC3E}">
        <p14:creationId xmlns:p14="http://schemas.microsoft.com/office/powerpoint/2010/main" val="16553831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a:spLocks noGrp="1"/>
          </p:cNvSpPr>
          <p:nvPr>
            <p:ph sz="half" idx="1"/>
          </p:nvPr>
        </p:nvSpPr>
        <p:spPr>
          <a:xfrm>
            <a:off x="468314" y="1165590"/>
            <a:ext cx="3224456" cy="4031886"/>
          </a:xfrm>
        </p:spPr>
        <p:txBody>
          <a:bodyPr/>
          <a:lstStyle/>
          <a:p>
            <a:pPr marL="0" lvl="3" indent="0">
              <a:buNone/>
            </a:pPr>
            <a:r>
              <a:rPr lang="en-GB" sz="1500" b="1" dirty="0" smtClean="0">
                <a:solidFill>
                  <a:schemeClr val="accent2"/>
                </a:solidFill>
              </a:rPr>
              <a:t>Problem Statement:</a:t>
            </a:r>
          </a:p>
          <a:p>
            <a:pPr marL="182563" lvl="3" algn="just">
              <a:buFont typeface="Arial" panose="020B0604020202020204" pitchFamily="34" charset="0"/>
              <a:buChar char="•"/>
            </a:pPr>
            <a:r>
              <a:rPr lang="en-GB" sz="1500" dirty="0" smtClean="0"/>
              <a:t>Outage management during blue sky and storm situations is a challenging business operations management and most of the Utilities’ response is reactive;</a:t>
            </a:r>
          </a:p>
          <a:p>
            <a:pPr marL="182563" lvl="3" algn="just">
              <a:buFont typeface="Arial" panose="020B0604020202020204" pitchFamily="34" charset="0"/>
              <a:buChar char="•"/>
            </a:pPr>
            <a:r>
              <a:rPr lang="en-GB" sz="1500" dirty="0" smtClean="0"/>
              <a:t>Utilities’ performance is determined by its efficiency in restoring the outage and is measured by various parameters like SAIDI, SAIFI, etc.; these are monitored by regulatory commissions, thereby high pressure on business operations on effective outage management;</a:t>
            </a:r>
          </a:p>
          <a:p>
            <a:pPr marL="182563" lvl="3" algn="just">
              <a:buFont typeface="Arial" panose="020B0604020202020204" pitchFamily="34" charset="0"/>
              <a:buChar char="•"/>
            </a:pPr>
            <a:r>
              <a:rPr lang="en-GB" sz="1500" dirty="0" smtClean="0"/>
              <a:t>Utilities’ customer satisfaction usually takes a hit with reactive communication of outage &amp; restoration.</a:t>
            </a:r>
          </a:p>
        </p:txBody>
      </p:sp>
      <p:sp>
        <p:nvSpPr>
          <p:cNvPr id="36869" name="Title 4"/>
          <p:cNvSpPr>
            <a:spLocks noGrp="1"/>
          </p:cNvSpPr>
          <p:nvPr>
            <p:ph type="title"/>
          </p:nvPr>
        </p:nvSpPr>
        <p:spPr/>
        <p:txBody>
          <a:bodyPr/>
          <a:lstStyle/>
          <a:p>
            <a:r>
              <a:rPr lang="en-GB" dirty="0" smtClean="0"/>
              <a:t>Business Problem Statement and Objective</a:t>
            </a:r>
            <a:endParaRPr lang="en-GB" dirty="0"/>
          </a:p>
        </p:txBody>
      </p:sp>
      <p:sp>
        <p:nvSpPr>
          <p:cNvPr id="16" name="Content Placeholder 15"/>
          <p:cNvSpPr>
            <a:spLocks noGrp="1"/>
          </p:cNvSpPr>
          <p:nvPr>
            <p:ph sz="half" idx="16"/>
          </p:nvPr>
        </p:nvSpPr>
        <p:spPr>
          <a:xfrm>
            <a:off x="3947746" y="1165225"/>
            <a:ext cx="4800967" cy="4035963"/>
          </a:xfrm>
        </p:spPr>
        <p:txBody>
          <a:bodyPr/>
          <a:lstStyle/>
          <a:p>
            <a:pPr marL="0" lvl="3" indent="0">
              <a:buNone/>
            </a:pPr>
            <a:r>
              <a:rPr lang="en-GB" sz="1500" b="1" dirty="0">
                <a:solidFill>
                  <a:schemeClr val="accent2"/>
                </a:solidFill>
              </a:rPr>
              <a:t>Objective:</a:t>
            </a:r>
          </a:p>
          <a:p>
            <a:pPr marL="182563" lvl="3" algn="just">
              <a:buFont typeface="Arial" panose="020B0604020202020204" pitchFamily="34" charset="0"/>
              <a:buChar char="•"/>
            </a:pPr>
            <a:r>
              <a:rPr lang="en-GB" sz="1500" dirty="0"/>
              <a:t>Predict and proactively communicate outages and manage estimated restoration times to achieve enhanced customer satisfaction;</a:t>
            </a:r>
          </a:p>
          <a:p>
            <a:pPr marL="182563" lvl="3" algn="just">
              <a:buFont typeface="Arial" panose="020B0604020202020204" pitchFamily="34" charset="0"/>
              <a:buChar char="•"/>
            </a:pPr>
            <a:r>
              <a:rPr lang="en-GB" sz="1500" dirty="0"/>
              <a:t>Utilities continue to invest and research in emerging technologies and solutions that can improve </a:t>
            </a:r>
            <a:r>
              <a:rPr lang="en-GB" sz="1500" dirty="0" smtClean="0"/>
              <a:t>its outage </a:t>
            </a:r>
            <a:r>
              <a:rPr lang="en-GB" sz="1500" dirty="0"/>
              <a:t>management </a:t>
            </a:r>
            <a:r>
              <a:rPr lang="en-GB" sz="1500" dirty="0" smtClean="0"/>
              <a:t>operations; leverage </a:t>
            </a:r>
            <a:r>
              <a:rPr lang="en-GB" sz="1500" dirty="0"/>
              <a:t>the AMI data to message near real-time on status of outages at service points &amp; transformers; </a:t>
            </a:r>
          </a:p>
          <a:p>
            <a:pPr marL="182563" lvl="3" algn="just">
              <a:buFont typeface="Arial" panose="020B0604020202020204" pitchFamily="34" charset="0"/>
              <a:buChar char="•"/>
            </a:pPr>
            <a:r>
              <a:rPr lang="en-GB" sz="1500" dirty="0"/>
              <a:t>Utilize the fast growing analytics and </a:t>
            </a:r>
            <a:r>
              <a:rPr lang="en-GB" sz="1500" dirty="0" err="1"/>
              <a:t>IoT</a:t>
            </a:r>
            <a:r>
              <a:rPr lang="en-GB" sz="1500" dirty="0"/>
              <a:t> space is demonstrating the ability to predict accurately potential outages and efficiently dispatch crew to fault locations;</a:t>
            </a:r>
          </a:p>
          <a:p>
            <a:pPr marL="182563" lvl="3" algn="just">
              <a:buFont typeface="Arial" panose="020B0604020202020204" pitchFamily="34" charset="0"/>
              <a:buChar char="•"/>
            </a:pPr>
            <a:r>
              <a:rPr lang="en-GB" sz="1500" dirty="0" err="1"/>
              <a:t>Itron’s</a:t>
            </a:r>
            <a:r>
              <a:rPr lang="en-GB" sz="1500" dirty="0"/>
              <a:t> </a:t>
            </a:r>
            <a:r>
              <a:rPr lang="en-GB" sz="1500" dirty="0" err="1"/>
              <a:t>OpenRiva</a:t>
            </a:r>
            <a:r>
              <a:rPr lang="en-GB" sz="1500" dirty="0"/>
              <a:t> platform along with </a:t>
            </a:r>
            <a:r>
              <a:rPr lang="en-GB" sz="1500" dirty="0" err="1"/>
              <a:t>Itron</a:t>
            </a:r>
            <a:r>
              <a:rPr lang="en-GB" sz="1500" dirty="0"/>
              <a:t> Smart Meters can be a foundational technology framework that can enable utilities to receive near real-time communication on sustained outages and also effectively support proactive communication on the outage situation and restoration </a:t>
            </a:r>
            <a:r>
              <a:rPr lang="en-GB" sz="1500" dirty="0" smtClean="0"/>
              <a:t>status.</a:t>
            </a:r>
            <a:endParaRPr lang="en-GB" sz="1500" dirty="0"/>
          </a:p>
          <a:p>
            <a:endParaRPr lang="en-US" sz="1500" dirty="0"/>
          </a:p>
          <a:p>
            <a:endParaRPr lang="en-US" sz="1500" dirty="0"/>
          </a:p>
        </p:txBody>
      </p:sp>
      <p:sp>
        <p:nvSpPr>
          <p:cNvPr id="2" name="Slide Number Placeholder 1"/>
          <p:cNvSpPr>
            <a:spLocks noGrp="1"/>
          </p:cNvSpPr>
          <p:nvPr>
            <p:ph type="sldNum" sz="quarter" idx="4"/>
          </p:nvPr>
        </p:nvSpPr>
        <p:spPr/>
        <p:txBody>
          <a:bodyPr/>
          <a:lstStyle/>
          <a:p>
            <a:fld id="{BFC4ADD8-B0AA-3844-8F04-FF25F6BA5C1C}" type="slidenum">
              <a:rPr lang="en-GB" smtClean="0"/>
              <a:pPr/>
              <a:t>4</a:t>
            </a:fld>
            <a:endParaRPr lang="en-GB" dirty="0"/>
          </a:p>
        </p:txBody>
      </p:sp>
    </p:spTree>
    <p:extLst>
      <p:ext uri="{BB962C8B-B14F-4D97-AF65-F5344CB8AC3E}">
        <p14:creationId xmlns:p14="http://schemas.microsoft.com/office/powerpoint/2010/main" val="37765494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468313" y="1327838"/>
            <a:ext cx="4499342" cy="3869637"/>
          </a:xfrm>
        </p:spPr>
        <p:txBody>
          <a:bodyPr/>
          <a:lstStyle/>
          <a:p>
            <a:r>
              <a:rPr lang="en-US" sz="1500" dirty="0" smtClean="0">
                <a:solidFill>
                  <a:schemeClr val="accent2"/>
                </a:solidFill>
              </a:rPr>
              <a:t>Effective Outage Management:</a:t>
            </a:r>
          </a:p>
          <a:p>
            <a:pPr marL="285750" indent="-285750" algn="just">
              <a:buFont typeface="Arial" panose="020B0604020202020204" pitchFamily="34" charset="0"/>
              <a:buChar char="•"/>
            </a:pPr>
            <a:r>
              <a:rPr lang="en-US" sz="1500" b="0" dirty="0" smtClean="0"/>
              <a:t>Enables near real-time outage notification to operations thereby quickly predicting the fault locations by the operations team;</a:t>
            </a:r>
          </a:p>
          <a:p>
            <a:pPr marL="285750" indent="-285750" algn="just">
              <a:buFont typeface="Arial" panose="020B0604020202020204" pitchFamily="34" charset="0"/>
              <a:buChar char="•"/>
            </a:pPr>
            <a:r>
              <a:rPr lang="en-US" sz="1500" b="0" dirty="0" smtClean="0"/>
              <a:t>Enables efficiency in crew management for nested outages resolution;</a:t>
            </a:r>
          </a:p>
          <a:p>
            <a:pPr marL="285750" indent="-285750" algn="just">
              <a:buFont typeface="Arial" panose="020B0604020202020204" pitchFamily="34" charset="0"/>
              <a:buChar char="•"/>
            </a:pPr>
            <a:r>
              <a:rPr lang="en-US" sz="1500" b="0" dirty="0" smtClean="0"/>
              <a:t>Enables integration of outage events with OMS systems and improves fault analysis;</a:t>
            </a:r>
          </a:p>
          <a:p>
            <a:pPr marL="285750" indent="-285750" algn="just">
              <a:buFont typeface="Arial" panose="020B0604020202020204" pitchFamily="34" charset="0"/>
              <a:buChar char="•"/>
            </a:pPr>
            <a:r>
              <a:rPr lang="en-US" sz="1500" b="0" dirty="0" smtClean="0"/>
              <a:t>Integrating OMS with real time meter status/events helps operations situational intelligence to locate and validate cascading outages;</a:t>
            </a:r>
          </a:p>
          <a:p>
            <a:pPr marL="285750" indent="-285750" algn="just">
              <a:buFont typeface="Arial" panose="020B0604020202020204" pitchFamily="34" charset="0"/>
              <a:buChar char="•"/>
            </a:pPr>
            <a:r>
              <a:rPr lang="en-US" sz="1500" b="0" dirty="0" smtClean="0"/>
              <a:t>Improved notification of power restoration lowers  operations and maintenance cost; </a:t>
            </a:r>
          </a:p>
          <a:p>
            <a:pPr marL="285750" indent="-285750" algn="just">
              <a:buFont typeface="Arial" panose="020B0604020202020204" pitchFamily="34" charset="0"/>
              <a:buChar char="•"/>
            </a:pPr>
            <a:r>
              <a:rPr lang="en-US" sz="1500" b="0" dirty="0" smtClean="0"/>
              <a:t>Improved and reliable data to support regulatory reporting needs.</a:t>
            </a:r>
          </a:p>
          <a:p>
            <a:endParaRPr lang="en-US" sz="1500" dirty="0" smtClean="0"/>
          </a:p>
        </p:txBody>
      </p:sp>
      <p:sp>
        <p:nvSpPr>
          <p:cNvPr id="5" name="Title 4"/>
          <p:cNvSpPr>
            <a:spLocks noGrp="1"/>
          </p:cNvSpPr>
          <p:nvPr>
            <p:ph type="title"/>
          </p:nvPr>
        </p:nvSpPr>
        <p:spPr/>
        <p:txBody>
          <a:bodyPr/>
          <a:lstStyle/>
          <a:p>
            <a:r>
              <a:rPr lang="en-US" dirty="0" smtClean="0"/>
              <a:t>Benefits of the Solutions</a:t>
            </a:r>
            <a:endParaRPr lang="en-US" dirty="0"/>
          </a:p>
        </p:txBody>
      </p:sp>
      <p:sp>
        <p:nvSpPr>
          <p:cNvPr id="11" name="Content Placeholder 10"/>
          <p:cNvSpPr>
            <a:spLocks noGrp="1"/>
          </p:cNvSpPr>
          <p:nvPr>
            <p:ph sz="half" idx="16"/>
          </p:nvPr>
        </p:nvSpPr>
        <p:spPr>
          <a:xfrm>
            <a:off x="5627077" y="1327638"/>
            <a:ext cx="3121635" cy="3873550"/>
          </a:xfrm>
        </p:spPr>
        <p:txBody>
          <a:bodyPr/>
          <a:lstStyle/>
          <a:p>
            <a:r>
              <a:rPr lang="en-US" sz="1500" dirty="0">
                <a:solidFill>
                  <a:schemeClr val="accent2"/>
                </a:solidFill>
              </a:rPr>
              <a:t>Proactive </a:t>
            </a:r>
            <a:r>
              <a:rPr lang="en-US" sz="1500" dirty="0" smtClean="0">
                <a:solidFill>
                  <a:schemeClr val="accent2"/>
                </a:solidFill>
              </a:rPr>
              <a:t>Communication:</a:t>
            </a:r>
            <a:endParaRPr lang="en-US" sz="1500" dirty="0">
              <a:solidFill>
                <a:schemeClr val="accent2"/>
              </a:solidFill>
            </a:endParaRPr>
          </a:p>
          <a:p>
            <a:pPr marL="285750" indent="-285750" algn="just">
              <a:buFont typeface="Arial" panose="020B0604020202020204" pitchFamily="34" charset="0"/>
              <a:buChar char="•"/>
            </a:pPr>
            <a:r>
              <a:rPr lang="en-US" sz="1500" b="0" dirty="0"/>
              <a:t>Enables immediate and proactive communication (</a:t>
            </a:r>
            <a:r>
              <a:rPr lang="en-US" sz="1500" b="0" dirty="0" smtClean="0"/>
              <a:t>SMS/email</a:t>
            </a:r>
            <a:r>
              <a:rPr lang="en-US" sz="1500" b="0" dirty="0"/>
              <a:t>) to affected customers on the outage incidents and restoration status;</a:t>
            </a:r>
          </a:p>
          <a:p>
            <a:pPr marL="285750" indent="-285750" algn="just">
              <a:buFont typeface="Arial" panose="020B0604020202020204" pitchFamily="34" charset="0"/>
              <a:buChar char="•"/>
            </a:pPr>
            <a:r>
              <a:rPr lang="en-US" sz="1500" b="0" dirty="0"/>
              <a:t>Enables 2-way communication between the consumers </a:t>
            </a:r>
            <a:r>
              <a:rPr lang="en-US" sz="1500" b="0" dirty="0" smtClean="0"/>
              <a:t>and </a:t>
            </a:r>
            <a:r>
              <a:rPr lang="en-US" sz="1500" b="0" dirty="0"/>
              <a:t>utility;</a:t>
            </a:r>
          </a:p>
          <a:p>
            <a:pPr marL="285750" indent="-285750" algn="just">
              <a:buFont typeface="Arial" panose="020B0604020202020204" pitchFamily="34" charset="0"/>
              <a:buChar char="•"/>
            </a:pPr>
            <a:r>
              <a:rPr lang="en-US" sz="1500" b="0" dirty="0"/>
              <a:t>Provides a visual look and feel of the outage and the restorations in an area for both the consumers and field </a:t>
            </a:r>
            <a:r>
              <a:rPr lang="en-US" sz="1500" b="0" dirty="0" smtClean="0"/>
              <a:t>crew.</a:t>
            </a:r>
            <a:endParaRPr lang="en-US" sz="1500" b="0" dirty="0"/>
          </a:p>
          <a:p>
            <a:endParaRPr lang="en-US" sz="1500" dirty="0"/>
          </a:p>
        </p:txBody>
      </p:sp>
      <p:sp>
        <p:nvSpPr>
          <p:cNvPr id="6" name="Slide Number Placeholder 5"/>
          <p:cNvSpPr>
            <a:spLocks noGrp="1"/>
          </p:cNvSpPr>
          <p:nvPr>
            <p:ph type="sldNum" sz="quarter" idx="4"/>
          </p:nvPr>
        </p:nvSpPr>
        <p:spPr/>
        <p:txBody>
          <a:bodyPr/>
          <a:lstStyle/>
          <a:p>
            <a:fld id="{BFC4ADD8-B0AA-3844-8F04-FF25F6BA5C1C}" type="slidenum">
              <a:rPr lang="en-GB" smtClean="0"/>
              <a:pPr/>
              <a:t>5</a:t>
            </a:fld>
            <a:endParaRPr lang="en-GB" dirty="0"/>
          </a:p>
        </p:txBody>
      </p:sp>
    </p:spTree>
    <p:extLst>
      <p:ext uri="{BB962C8B-B14F-4D97-AF65-F5344CB8AC3E}">
        <p14:creationId xmlns:p14="http://schemas.microsoft.com/office/powerpoint/2010/main" val="39100729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8"/>
          <p:cNvSpPr>
            <a:spLocks noGrp="1"/>
          </p:cNvSpPr>
          <p:nvPr>
            <p:ph type="ctrTitle"/>
          </p:nvPr>
        </p:nvSpPr>
        <p:spPr/>
        <p:txBody>
          <a:bodyPr/>
          <a:lstStyle/>
          <a:p>
            <a:r>
              <a:rPr lang="en-GB" smtClean="0"/>
              <a:t>Solution Approach and Design</a:t>
            </a:r>
            <a:endParaRPr lang="en-GB" dirty="0"/>
          </a:p>
        </p:txBody>
      </p:sp>
      <p:sp>
        <p:nvSpPr>
          <p:cNvPr id="3" name="Subtitle 2"/>
          <p:cNvSpPr>
            <a:spLocks noGrp="1"/>
          </p:cNvSpPr>
          <p:nvPr>
            <p:ph type="subTitle" idx="1"/>
          </p:nvPr>
        </p:nvSpPr>
        <p:spPr/>
        <p:txBody>
          <a:bodyPr/>
          <a:lstStyle/>
          <a:p>
            <a:r>
              <a:rPr lang="en-US" dirty="0" smtClean="0"/>
              <a:t>Architecture, Use Case, Design and Customization</a:t>
            </a:r>
            <a:endParaRPr lang="en-US" dirty="0"/>
          </a:p>
        </p:txBody>
      </p:sp>
      <p:sp>
        <p:nvSpPr>
          <p:cNvPr id="6" name="Rectangle 5"/>
          <p:cNvSpPr/>
          <p:nvPr/>
        </p:nvSpPr>
        <p:spPr>
          <a:xfrm>
            <a:off x="6897557" y="1415131"/>
            <a:ext cx="1345241" cy="2646878"/>
          </a:xfrm>
          <a:prstGeom prst="rect">
            <a:avLst/>
          </a:prstGeom>
          <a:noFill/>
        </p:spPr>
        <p:txBody>
          <a:bodyPr wrap="none" lIns="91440" tIns="45720" rIns="91440" bIns="45720">
            <a:spAutoFit/>
          </a:bodyPr>
          <a:lstStyle/>
          <a:p>
            <a:pPr algn="ctr"/>
            <a:r>
              <a:rPr lang="en-US" sz="16600" b="1" cap="none" spc="0" dirty="0" smtClean="0">
                <a:ln w="6600">
                  <a:solidFill>
                    <a:schemeClr val="accent2"/>
                  </a:solidFill>
                  <a:prstDash val="solid"/>
                </a:ln>
                <a:solidFill>
                  <a:srgbClr val="FFFFFF">
                    <a:alpha val="50000"/>
                  </a:srgbClr>
                </a:solidFill>
                <a:effectLst>
                  <a:outerShdw dist="38100" dir="2700000" algn="tl" rotWithShape="0">
                    <a:schemeClr val="accent2"/>
                  </a:outerShdw>
                </a:effectLst>
              </a:rPr>
              <a:t>2</a:t>
            </a:r>
            <a:endParaRPr lang="en-US" sz="16600" b="1" cap="none" spc="0" dirty="0">
              <a:ln w="6600">
                <a:solidFill>
                  <a:schemeClr val="accent2"/>
                </a:solidFill>
                <a:prstDash val="solid"/>
              </a:ln>
              <a:solidFill>
                <a:srgbClr val="FFFFFF">
                  <a:alpha val="50000"/>
                </a:srgbClr>
              </a:solidFill>
              <a:effectLst>
                <a:outerShdw dist="38100" dir="2700000" algn="tl" rotWithShape="0">
                  <a:schemeClr val="accent2"/>
                </a:outerShdw>
              </a:effectLst>
            </a:endParaRPr>
          </a:p>
        </p:txBody>
      </p:sp>
    </p:spTree>
    <p:extLst>
      <p:ext uri="{BB962C8B-B14F-4D97-AF65-F5344CB8AC3E}">
        <p14:creationId xmlns:p14="http://schemas.microsoft.com/office/powerpoint/2010/main" val="20872022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8" name="Content Placeholder 2"/>
          <p:cNvSpPr>
            <a:spLocks noGrp="1"/>
          </p:cNvSpPr>
          <p:nvPr>
            <p:ph sz="half" idx="1"/>
          </p:nvPr>
        </p:nvSpPr>
        <p:spPr>
          <a:xfrm>
            <a:off x="468313" y="1165590"/>
            <a:ext cx="2960687" cy="4031886"/>
          </a:xfrm>
        </p:spPr>
        <p:txBody>
          <a:bodyPr/>
          <a:lstStyle/>
          <a:p>
            <a:pPr marL="0" lvl="3" indent="0">
              <a:buNone/>
            </a:pPr>
            <a:r>
              <a:rPr lang="en-GB" sz="1600" b="1" dirty="0" err="1" smtClean="0">
                <a:solidFill>
                  <a:schemeClr val="accent2"/>
                </a:solidFill>
              </a:rPr>
              <a:t>Itron’s</a:t>
            </a:r>
            <a:r>
              <a:rPr lang="en-GB" sz="1600" b="1" dirty="0" smtClean="0">
                <a:solidFill>
                  <a:schemeClr val="accent2"/>
                </a:solidFill>
              </a:rPr>
              <a:t> </a:t>
            </a:r>
            <a:r>
              <a:rPr lang="en-GB" sz="1600" b="1" dirty="0" err="1" smtClean="0">
                <a:solidFill>
                  <a:schemeClr val="accent2"/>
                </a:solidFill>
              </a:rPr>
              <a:t>OpenRiva</a:t>
            </a:r>
            <a:r>
              <a:rPr lang="en-GB" sz="1600" b="1" dirty="0" smtClean="0">
                <a:solidFill>
                  <a:schemeClr val="accent2"/>
                </a:solidFill>
              </a:rPr>
              <a:t> Platform: </a:t>
            </a:r>
          </a:p>
          <a:p>
            <a:pPr marL="285750" lvl="3" indent="-285750" algn="just">
              <a:buFont typeface="Arial" panose="020B0604020202020204" pitchFamily="34" charset="0"/>
              <a:buChar char="•"/>
            </a:pPr>
            <a:r>
              <a:rPr lang="en-GB" sz="1600" dirty="0" smtClean="0"/>
              <a:t>Simulated outage data stored in edge board for this contest; Envisioned to get real-time data when connected to devices like smart meters;</a:t>
            </a:r>
          </a:p>
          <a:p>
            <a:pPr marL="285750" lvl="3" indent="-285750" algn="just">
              <a:buFont typeface="Arial" panose="020B0604020202020204" pitchFamily="34" charset="0"/>
              <a:buChar char="•"/>
            </a:pPr>
            <a:r>
              <a:rPr lang="en-GB" sz="1600" dirty="0" smtClean="0"/>
              <a:t>Capitalized the SDK to parse and push the power outages/restorations from Smart Meters to Cloud Infrastructure; </a:t>
            </a:r>
          </a:p>
          <a:p>
            <a:pPr marL="285750" lvl="3" indent="-285750" algn="just">
              <a:buFont typeface="Arial" panose="020B0604020202020204" pitchFamily="34" charset="0"/>
              <a:buChar char="•"/>
            </a:pPr>
            <a:r>
              <a:rPr lang="en-GB" sz="1600" dirty="0" smtClean="0"/>
              <a:t>Customize </a:t>
            </a:r>
            <a:r>
              <a:rPr lang="en-GB" sz="1600" dirty="0" err="1" smtClean="0"/>
              <a:t>OpenRiva</a:t>
            </a:r>
            <a:r>
              <a:rPr lang="en-GB" sz="1600" dirty="0" smtClean="0"/>
              <a:t> platform to parse for sustained power outages and roll-up the outages.</a:t>
            </a:r>
          </a:p>
        </p:txBody>
      </p:sp>
      <p:sp>
        <p:nvSpPr>
          <p:cNvPr id="36869" name="Title 4"/>
          <p:cNvSpPr>
            <a:spLocks noGrp="1"/>
          </p:cNvSpPr>
          <p:nvPr>
            <p:ph type="title"/>
          </p:nvPr>
        </p:nvSpPr>
        <p:spPr/>
        <p:txBody>
          <a:bodyPr/>
          <a:lstStyle/>
          <a:p>
            <a:r>
              <a:rPr lang="en-GB" dirty="0" smtClean="0"/>
              <a:t>Solution Overview</a:t>
            </a:r>
            <a:endParaRPr lang="en-GB" dirty="0"/>
          </a:p>
        </p:txBody>
      </p:sp>
      <p:sp>
        <p:nvSpPr>
          <p:cNvPr id="20" name="Content Placeholder 19"/>
          <p:cNvSpPr>
            <a:spLocks noGrp="1"/>
          </p:cNvSpPr>
          <p:nvPr>
            <p:ph sz="half" idx="16"/>
          </p:nvPr>
        </p:nvSpPr>
        <p:spPr>
          <a:xfrm>
            <a:off x="3701562" y="1165225"/>
            <a:ext cx="5047151" cy="4146066"/>
          </a:xfrm>
        </p:spPr>
        <p:txBody>
          <a:bodyPr/>
          <a:lstStyle/>
          <a:p>
            <a:pPr marL="0" lvl="3" indent="0">
              <a:buNone/>
            </a:pPr>
            <a:r>
              <a:rPr lang="en-GB" sz="1600" b="1" dirty="0">
                <a:solidFill>
                  <a:schemeClr val="accent2"/>
                </a:solidFill>
              </a:rPr>
              <a:t>Amazon Cloud Services:</a:t>
            </a:r>
          </a:p>
          <a:p>
            <a:pPr marL="285750" lvl="3" indent="-285750" algn="just">
              <a:buFont typeface="Arial" panose="020B0604020202020204" pitchFamily="34" charset="0"/>
              <a:buChar char="•"/>
            </a:pPr>
            <a:r>
              <a:rPr lang="en-GB" sz="1600" dirty="0"/>
              <a:t>Mule ESB to support for heterogeneous data sources, with the edge board being only the single source for current implementation;</a:t>
            </a:r>
          </a:p>
          <a:p>
            <a:pPr marL="285750" lvl="3" indent="-285750" algn="just">
              <a:buFont typeface="Arial" panose="020B0604020202020204" pitchFamily="34" charset="0"/>
              <a:buChar char="•"/>
            </a:pPr>
            <a:r>
              <a:rPr lang="en-GB" sz="1600" dirty="0"/>
              <a:t>Streaming service to support for live streaming of outage data within the application.</a:t>
            </a:r>
          </a:p>
          <a:p>
            <a:pPr marL="285750" lvl="3" indent="-285750" algn="just">
              <a:buFont typeface="Arial" panose="020B0604020202020204" pitchFamily="34" charset="0"/>
              <a:buChar char="•"/>
            </a:pPr>
            <a:r>
              <a:rPr lang="en-GB" sz="1600" dirty="0"/>
              <a:t>Feature/Map Service to perform analytics and display the affected Service Points &amp; Transformers. </a:t>
            </a:r>
          </a:p>
          <a:p>
            <a:pPr marL="285750" lvl="3" indent="-285750" algn="just">
              <a:buFont typeface="Arial" panose="020B0604020202020204" pitchFamily="34" charset="0"/>
              <a:buChar char="•"/>
            </a:pPr>
            <a:r>
              <a:rPr lang="en-GB" sz="1600" dirty="0"/>
              <a:t>Trigger </a:t>
            </a:r>
            <a:r>
              <a:rPr lang="en-GB" sz="1600" dirty="0" smtClean="0"/>
              <a:t>email/SMS </a:t>
            </a:r>
            <a:r>
              <a:rPr lang="en-GB" sz="1600" dirty="0"/>
              <a:t>communication to consumers/field crew of power outage/restoration.</a:t>
            </a:r>
          </a:p>
          <a:p>
            <a:pPr marL="0" lvl="3" indent="0">
              <a:buNone/>
            </a:pPr>
            <a:r>
              <a:rPr lang="en-GB" sz="1600" b="1" dirty="0">
                <a:solidFill>
                  <a:schemeClr val="accent2"/>
                </a:solidFill>
              </a:rPr>
              <a:t>Web/Mobile Application:</a:t>
            </a:r>
          </a:p>
          <a:p>
            <a:pPr marL="285750" lvl="3" indent="-285750" algn="just">
              <a:buFont typeface="Arial" panose="020B0604020202020204" pitchFamily="34" charset="0"/>
              <a:buChar char="•"/>
            </a:pPr>
            <a:r>
              <a:rPr lang="en-GB" sz="1600" dirty="0"/>
              <a:t>Live update of the power outage/restoration on to the map;</a:t>
            </a:r>
          </a:p>
          <a:p>
            <a:pPr marL="285750" lvl="3" indent="-285750" algn="just">
              <a:buFont typeface="Arial" panose="020B0604020202020204" pitchFamily="34" charset="0"/>
              <a:buChar char="•"/>
            </a:pPr>
            <a:r>
              <a:rPr lang="en-GB" sz="1600" dirty="0"/>
              <a:t>Visual look and feel of the outages in the region;</a:t>
            </a:r>
          </a:p>
          <a:p>
            <a:pPr marL="285750" lvl="3" indent="-285750" algn="just">
              <a:buFont typeface="Arial" panose="020B0604020202020204" pitchFamily="34" charset="0"/>
              <a:buChar char="•"/>
            </a:pPr>
            <a:r>
              <a:rPr lang="en-GB" sz="1600" dirty="0"/>
              <a:t>Alerts to the field crew/consumers within the </a:t>
            </a:r>
            <a:r>
              <a:rPr lang="en-GB" sz="1600" dirty="0" smtClean="0"/>
              <a:t>application.</a:t>
            </a:r>
            <a:endParaRPr lang="en-GB" sz="1600" dirty="0"/>
          </a:p>
          <a:p>
            <a:endParaRPr lang="en-US" dirty="0"/>
          </a:p>
        </p:txBody>
      </p:sp>
      <p:sp>
        <p:nvSpPr>
          <p:cNvPr id="2" name="Slide Number Placeholder 1"/>
          <p:cNvSpPr>
            <a:spLocks noGrp="1"/>
          </p:cNvSpPr>
          <p:nvPr>
            <p:ph type="sldNum" sz="quarter" idx="4"/>
          </p:nvPr>
        </p:nvSpPr>
        <p:spPr/>
        <p:txBody>
          <a:bodyPr/>
          <a:lstStyle/>
          <a:p>
            <a:fld id="{BFC4ADD8-B0AA-3844-8F04-FF25F6BA5C1C}" type="slidenum">
              <a:rPr lang="en-GB" smtClean="0"/>
              <a:pPr/>
              <a:t>7</a:t>
            </a:fld>
            <a:endParaRPr lang="en-GB" dirty="0"/>
          </a:p>
        </p:txBody>
      </p:sp>
    </p:spTree>
    <p:extLst>
      <p:ext uri="{BB962C8B-B14F-4D97-AF65-F5344CB8AC3E}">
        <p14:creationId xmlns:p14="http://schemas.microsoft.com/office/powerpoint/2010/main" val="22491754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Title 4"/>
          <p:cNvSpPr>
            <a:spLocks noGrp="1"/>
          </p:cNvSpPr>
          <p:nvPr>
            <p:ph type="title"/>
          </p:nvPr>
        </p:nvSpPr>
        <p:spPr/>
        <p:txBody>
          <a:bodyPr/>
          <a:lstStyle/>
          <a:p>
            <a:r>
              <a:rPr lang="en-GB" smtClean="0"/>
              <a:t>Solution Architecture</a:t>
            </a:r>
            <a:endParaRPr lang="en-GB" dirty="0"/>
          </a:p>
        </p:txBody>
      </p:sp>
      <p:sp>
        <p:nvSpPr>
          <p:cNvPr id="2" name="Slide Number Placeholder 1"/>
          <p:cNvSpPr>
            <a:spLocks noGrp="1"/>
          </p:cNvSpPr>
          <p:nvPr>
            <p:ph type="sldNum" sz="quarter" idx="4"/>
          </p:nvPr>
        </p:nvSpPr>
        <p:spPr/>
        <p:txBody>
          <a:bodyPr/>
          <a:lstStyle/>
          <a:p>
            <a:fld id="{BFC4ADD8-B0AA-3844-8F04-FF25F6BA5C1C}" type="slidenum">
              <a:rPr lang="en-GB" smtClean="0"/>
              <a:pPr/>
              <a:t>8</a:t>
            </a:fld>
            <a:endParaRPr lang="en-GB" dirty="0"/>
          </a:p>
        </p:txBody>
      </p:sp>
      <p:pic>
        <p:nvPicPr>
          <p:cNvPr id="7" name="Picture 6"/>
          <p:cNvPicPr>
            <a:picLocks noChangeAspect="1"/>
          </p:cNvPicPr>
          <p:nvPr/>
        </p:nvPicPr>
        <p:blipFill>
          <a:blip r:embed="rId2"/>
          <a:stretch>
            <a:fillRect/>
          </a:stretch>
        </p:blipFill>
        <p:spPr>
          <a:xfrm>
            <a:off x="468313" y="933178"/>
            <a:ext cx="8280400" cy="4254283"/>
          </a:xfrm>
          <a:prstGeom prst="rect">
            <a:avLst/>
          </a:prstGeom>
        </p:spPr>
      </p:pic>
    </p:spTree>
    <p:extLst>
      <p:ext uri="{BB962C8B-B14F-4D97-AF65-F5344CB8AC3E}">
        <p14:creationId xmlns:p14="http://schemas.microsoft.com/office/powerpoint/2010/main" val="35433379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468313" y="1585762"/>
            <a:ext cx="8397895" cy="3304991"/>
          </a:xfrm>
          <a:prstGeom prst="rect">
            <a:avLst/>
          </a:prstGeom>
        </p:spPr>
      </p:pic>
      <p:sp>
        <p:nvSpPr>
          <p:cNvPr id="36869" name="Title 4"/>
          <p:cNvSpPr>
            <a:spLocks noGrp="1"/>
          </p:cNvSpPr>
          <p:nvPr>
            <p:ph type="title"/>
          </p:nvPr>
        </p:nvSpPr>
        <p:spPr/>
        <p:txBody>
          <a:bodyPr/>
          <a:lstStyle/>
          <a:p>
            <a:r>
              <a:rPr lang="en-GB" dirty="0" smtClean="0"/>
              <a:t>Outage/Restoration - Operational Use Case</a:t>
            </a:r>
            <a:endParaRPr lang="en-GB" dirty="0"/>
          </a:p>
        </p:txBody>
      </p:sp>
      <p:sp>
        <p:nvSpPr>
          <p:cNvPr id="2" name="Slide Number Placeholder 1"/>
          <p:cNvSpPr>
            <a:spLocks noGrp="1"/>
          </p:cNvSpPr>
          <p:nvPr>
            <p:ph type="sldNum" sz="quarter" idx="4"/>
          </p:nvPr>
        </p:nvSpPr>
        <p:spPr>
          <a:prstGeom prst="rect">
            <a:avLst/>
          </a:prstGeom>
        </p:spPr>
        <p:txBody>
          <a:bodyPr/>
          <a:lstStyle/>
          <a:p>
            <a:pPr>
              <a:defRPr/>
            </a:pPr>
            <a:fld id="{BFC4ADD8-B0AA-3844-8F04-FF25F6BA5C1C}" type="slidenum">
              <a:rPr lang="en-GB" smtClean="0"/>
              <a:pPr>
                <a:defRPr/>
              </a:pPr>
              <a:t>9</a:t>
            </a:fld>
            <a:endParaRPr lang="en-GB" dirty="0"/>
          </a:p>
        </p:txBody>
      </p:sp>
      <p:sp>
        <p:nvSpPr>
          <p:cNvPr id="4" name="Oval Callout 3"/>
          <p:cNvSpPr/>
          <p:nvPr/>
        </p:nvSpPr>
        <p:spPr>
          <a:xfrm>
            <a:off x="2512183" y="2143322"/>
            <a:ext cx="1273215" cy="798653"/>
          </a:xfrm>
          <a:prstGeom prst="wedgeEllipseCallout">
            <a:avLst>
              <a:gd name="adj1" fmla="val 985"/>
              <a:gd name="adj2" fmla="val 69746"/>
            </a:avLst>
          </a:prstGeom>
          <a:solidFill>
            <a:schemeClr val="accent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solidFill>
                  <a:schemeClr val="bg1"/>
                </a:solidFill>
              </a:rPr>
              <a:t>Analytics at Edge</a:t>
            </a:r>
            <a:endParaRPr lang="en-US" dirty="0">
              <a:solidFill>
                <a:schemeClr val="bg1"/>
              </a:solidFill>
            </a:endParaRPr>
          </a:p>
        </p:txBody>
      </p:sp>
    </p:spTree>
    <p:extLst>
      <p:ext uri="{BB962C8B-B14F-4D97-AF65-F5344CB8AC3E}">
        <p14:creationId xmlns:p14="http://schemas.microsoft.com/office/powerpoint/2010/main" val="4066553023"/>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9b3f99df2537edf59afc0e2b465b760d4e1ecf4"/>
</p:tagLst>
</file>

<file path=ppt/theme/theme1.xml><?xml version="1.0" encoding="utf-8"?>
<a:theme xmlns:a="http://schemas.openxmlformats.org/drawingml/2006/main" name="Cyient_PPT_V1">
  <a:themeElements>
    <a:clrScheme name="Cyient">
      <a:dk1>
        <a:srgbClr val="53565A"/>
      </a:dk1>
      <a:lt1>
        <a:sysClr val="window" lastClr="FFFFFF"/>
      </a:lt1>
      <a:dk2>
        <a:srgbClr val="75787B"/>
      </a:dk2>
      <a:lt2>
        <a:srgbClr val="D9D9D6"/>
      </a:lt2>
      <a:accent1>
        <a:srgbClr val="009CA6"/>
      </a:accent1>
      <a:accent2>
        <a:srgbClr val="00A5DF"/>
      </a:accent2>
      <a:accent3>
        <a:srgbClr val="93C90E"/>
      </a:accent3>
      <a:accent4>
        <a:srgbClr val="7F35B2"/>
      </a:accent4>
      <a:accent5>
        <a:srgbClr val="F8485E"/>
      </a:accent5>
      <a:accent6>
        <a:srgbClr val="FFA300"/>
      </a:accent6>
      <a:hlink>
        <a:srgbClr val="3C3C3B"/>
      </a:hlink>
      <a:folHlink>
        <a:srgbClr val="3C3C3B"/>
      </a:folHlink>
    </a:clrScheme>
    <a:fontScheme name="Cyient Fonts">
      <a:majorFont>
        <a:latin typeface="Effra Medium"/>
        <a:ea typeface=""/>
        <a:cs typeface=""/>
      </a:majorFont>
      <a:minorFont>
        <a:latin typeface="Effr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lnRef>
        <a:fillRef idx="1">
          <a:schemeClr val="lt1"/>
        </a:fillRef>
        <a:effectRef idx="0">
          <a:schemeClr val="accent1"/>
        </a:effectRef>
        <a:fontRef idx="minor">
          <a:schemeClr val="dk1"/>
        </a:fontRef>
      </a:style>
    </a:spDef>
    <a:lnDef>
      <a:spPr>
        <a:ln w="12700" cmpd="sng"/>
        <a:effectLst/>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nSpc>
            <a:spcPct val="90000"/>
          </a:lnSpc>
          <a:defRPr sz="1400" dirty="0">
            <a:solidFill>
              <a:schemeClr val="tx2"/>
            </a:solidFill>
          </a:defRPr>
        </a:defPPr>
      </a:lstStyle>
    </a:txDef>
  </a:objectDefaults>
  <a:extraClrSchemeLst/>
  <a:extLst>
    <a:ext uri="{05A4C25C-085E-4340-85A3-A5531E510DB2}">
      <thm15:themeFamily xmlns:thm15="http://schemas.microsoft.com/office/thememl/2012/main" name="CYIENT_PPT_Template_final_2016" id="{AF31BE8D-4D2A-3741-9ED7-F892C3366A07}" vid="{BDE99599-4FDC-2A45-86F9-4B8C7464881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Category xmlns="d5b892bd-00f8-457a-8682-7362969020ad">PowerPoint templates</Category>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B3AB44DE101D44A8D78529835B5EF89" ma:contentTypeVersion="1" ma:contentTypeDescription="Create a new document." ma:contentTypeScope="" ma:versionID="b1674d0fefdfb8f18afedbc7ad08db9d">
  <xsd:schema xmlns:xsd="http://www.w3.org/2001/XMLSchema" xmlns:xs="http://www.w3.org/2001/XMLSchema" xmlns:p="http://schemas.microsoft.com/office/2006/metadata/properties" xmlns:ns2="d5b892bd-00f8-457a-8682-7362969020ad" targetNamespace="http://schemas.microsoft.com/office/2006/metadata/properties" ma:root="true" ma:fieldsID="b3f71ca115987a98c224eeec90cf8e15" ns2:_="">
    <xsd:import namespace="d5b892bd-00f8-457a-8682-7362969020ad"/>
    <xsd:element name="properties">
      <xsd:complexType>
        <xsd:sequence>
          <xsd:element name="documentManagement">
            <xsd:complexType>
              <xsd:all>
                <xsd:element ref="ns2: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5b892bd-00f8-457a-8682-7362969020ad" elementFormDefault="qualified">
    <xsd:import namespace="http://schemas.microsoft.com/office/2006/documentManagement/types"/>
    <xsd:import namespace="http://schemas.microsoft.com/office/infopath/2007/PartnerControls"/>
    <xsd:element name="Category" ma:index="8" nillable="true" ma:displayName="Category" ma:default="PowerPoint templates" ma:format="Dropdown" ma:internalName="Category">
      <xsd:simpleType>
        <xsd:restriction base="dms:Choice">
          <xsd:enumeration value="PPT Guidelines 2016"/>
          <xsd:enumeration value="Email signature guidelines"/>
          <xsd:enumeration value="Word document templates"/>
          <xsd:enumeration value="PowerPoint template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C84B35E-1715-4D43-A2FB-C60A34588830}">
  <ds:schemaRefs>
    <ds:schemaRef ds:uri="http://schemas.microsoft.com/sharepoint/v3/contenttype/forms"/>
  </ds:schemaRefs>
</ds:datastoreItem>
</file>

<file path=customXml/itemProps2.xml><?xml version="1.0" encoding="utf-8"?>
<ds:datastoreItem xmlns:ds="http://schemas.openxmlformats.org/officeDocument/2006/customXml" ds:itemID="{951575B4-E5C5-4E51-971C-67F950B9616E}">
  <ds:schemaRefs>
    <ds:schemaRef ds:uri="http://www.w3.org/XML/1998/namespace"/>
    <ds:schemaRef ds:uri="http://purl.org/dc/terms/"/>
    <ds:schemaRef ds:uri="http://schemas.microsoft.com/office/infopath/2007/PartnerControls"/>
    <ds:schemaRef ds:uri="http://schemas.microsoft.com/office/2006/metadata/properties"/>
    <ds:schemaRef ds:uri="http://schemas.microsoft.com/office/2006/documentManagement/types"/>
    <ds:schemaRef ds:uri="http://schemas.openxmlformats.org/package/2006/metadata/core-properties"/>
    <ds:schemaRef ds:uri="d5b892bd-00f8-457a-8682-7362969020ad"/>
    <ds:schemaRef ds:uri="http://purl.org/dc/dcmitype/"/>
    <ds:schemaRef ds:uri="http://purl.org/dc/elements/1.1/"/>
  </ds:schemaRefs>
</ds:datastoreItem>
</file>

<file path=customXml/itemProps3.xml><?xml version="1.0" encoding="utf-8"?>
<ds:datastoreItem xmlns:ds="http://schemas.openxmlformats.org/officeDocument/2006/customXml" ds:itemID="{CC5EEC69-908C-423B-979E-B5E6431C59E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5b892bd-00f8-457a-8682-7362969020a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Cyient_PPT_V1.potx</Template>
  <TotalTime>0</TotalTime>
  <Words>1643</Words>
  <Application>Microsoft Office PowerPoint</Application>
  <PresentationFormat>On-screen Show (16:10)</PresentationFormat>
  <Paragraphs>262</Paragraphs>
  <Slides>27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 Unicode MS</vt:lpstr>
      <vt:lpstr>ＭＳ Ｐゴシック</vt:lpstr>
      <vt:lpstr>Arial</vt:lpstr>
      <vt:lpstr>Cyient Medium</vt:lpstr>
      <vt:lpstr>Effra</vt:lpstr>
      <vt:lpstr>Lucida Grande</vt:lpstr>
      <vt:lpstr>Cyient_PPT_V1</vt:lpstr>
      <vt:lpstr>Itron Riva Edge Platform based Business solution proposition for Ignite Contest</vt:lpstr>
      <vt:lpstr>Contents</vt:lpstr>
      <vt:lpstr>About the Business Solution</vt:lpstr>
      <vt:lpstr>Business Problem Statement and Objective</vt:lpstr>
      <vt:lpstr>Benefits of the Solutions</vt:lpstr>
      <vt:lpstr>Solution Approach and Design</vt:lpstr>
      <vt:lpstr>Solution Overview</vt:lpstr>
      <vt:lpstr>Solution Architecture</vt:lpstr>
      <vt:lpstr>Outage/Restoration - Operational Use Case</vt:lpstr>
      <vt:lpstr>Outage/Restoration – Data Flow</vt:lpstr>
      <vt:lpstr>Riva Edge Board Implementation Stack</vt:lpstr>
      <vt:lpstr>Riva Edge Board Cyient Application</vt:lpstr>
      <vt:lpstr>Riva Edge Board Development – Cyient Recommendations</vt:lpstr>
      <vt:lpstr>Riva Edge Board Documentation – Cyient Recommendations</vt:lpstr>
      <vt:lpstr>Design on OpenRiva Platform</vt:lpstr>
      <vt:lpstr>Dashboard and Consumer App Design</vt:lpstr>
      <vt:lpstr>Application Solution Snapshots</vt:lpstr>
      <vt:lpstr>Mobile Application - Snapshots</vt:lpstr>
      <vt:lpstr>Web Application</vt:lpstr>
      <vt:lpstr>Solution Extensibility</vt:lpstr>
      <vt:lpstr>Solution Extensibility/Findings – OpenRiva Edge</vt:lpstr>
      <vt:lpstr>Solution Extensibility – Operations Interface</vt:lpstr>
      <vt:lpstr>Assumptions</vt:lpstr>
      <vt:lpstr>Implementation Assumptions</vt:lpstr>
      <vt:lpstr>Deliverable References</vt:lpstr>
      <vt:lpstr>Reference to Final Deliverables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cp:lastPrinted>2014-03-03T14:48:47Z</cp:lastPrinted>
  <dcterms:created xsi:type="dcterms:W3CDTF">2016-01-05T09:59:59Z</dcterms:created>
  <dcterms:modified xsi:type="dcterms:W3CDTF">2016-09-16T22:49:56Z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0x0101003B3AB44DE101D44A8D78529835B5EF89</vt:lpwstr>
  </property>
  <property fmtid="{D5CDD505-2E9C-101B-9397-08002B2CF9AE}" pid="3" name="DocumentType">
    <vt:lpwstr>2720;#Presentation|c7776749-3f71-458e-9ba5-93d6c492bea1</vt:lpwstr>
  </property>
</Properties>
</file>